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3" r:id="rId25"/>
    <p:sldId id="279" r:id="rId26"/>
    <p:sldId id="280" r:id="rId27"/>
    <p:sldId id="284" r:id="rId28"/>
    <p:sldId id="281" r:id="rId29"/>
    <p:sldId id="282" r:id="rId30"/>
    <p:sldId id="285" r:id="rId31"/>
    <p:sldId id="286" r:id="rId32"/>
    <p:sldId id="287" r:id="rId33"/>
    <p:sldId id="288" r:id="rId34"/>
    <p:sldId id="289" r:id="rId35"/>
    <p:sldId id="290" r:id="rId36"/>
    <p:sldId id="291" r:id="rId37"/>
    <p:sldId id="296" r:id="rId38"/>
    <p:sldId id="292" r:id="rId39"/>
    <p:sldId id="293" r:id="rId40"/>
    <p:sldId id="313" r:id="rId41"/>
    <p:sldId id="294" r:id="rId42"/>
    <p:sldId id="295" r:id="rId43"/>
    <p:sldId id="297" r:id="rId44"/>
    <p:sldId id="299" r:id="rId45"/>
    <p:sldId id="298" r:id="rId46"/>
    <p:sldId id="309" r:id="rId47"/>
    <p:sldId id="300" r:id="rId48"/>
    <p:sldId id="301" r:id="rId49"/>
    <p:sldId id="302" r:id="rId50"/>
    <p:sldId id="303" r:id="rId51"/>
    <p:sldId id="304" r:id="rId52"/>
    <p:sldId id="305" r:id="rId53"/>
    <p:sldId id="306" r:id="rId54"/>
    <p:sldId id="310" r:id="rId55"/>
    <p:sldId id="307" r:id="rId56"/>
    <p:sldId id="308" r:id="rId57"/>
    <p:sldId id="311" r:id="rId58"/>
    <p:sldId id="312"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7" r:id="rId92"/>
    <p:sldId id="351" r:id="rId93"/>
    <p:sldId id="355" r:id="rId94"/>
    <p:sldId id="352" r:id="rId95"/>
    <p:sldId id="353" r:id="rId96"/>
    <p:sldId id="354" r:id="rId97"/>
    <p:sldId id="356" r:id="rId98"/>
    <p:sldId id="357" r:id="rId99"/>
    <p:sldId id="358" r:id="rId100"/>
    <p:sldId id="359" r:id="rId101"/>
    <p:sldId id="360" r:id="rId102"/>
    <p:sldId id="361" r:id="rId103"/>
    <p:sldId id="362" r:id="rId104"/>
    <p:sldId id="348" r:id="rId105"/>
    <p:sldId id="346" r:id="rId106"/>
    <p:sldId id="349" r:id="rId107"/>
    <p:sldId id="350" r:id="rId108"/>
    <p:sldId id="363"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p:scale>
          <a:sx n="70" d="100"/>
          <a:sy n="70" d="100"/>
        </p:scale>
        <p:origin x="-138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1FFC9A4-A518-4075-A408-C01429C3A41B}" type="datetimeFigureOut">
              <a:rPr lang="en-IN" smtClean="0"/>
              <a:pPr/>
              <a:t>28-04-2020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9D3BB49-DDB5-4650-820B-89E338343FF1}"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FFC9A4-A518-4075-A408-C01429C3A41B}" type="datetimeFigureOut">
              <a:rPr lang="en-IN" smtClean="0"/>
              <a:pPr/>
              <a:t>28-04-2020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D3BB49-DDB5-4650-820B-89E338343FF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computerhindinotes.com/syllabus-wise-computer-notes-in-hindi/?utm_source=postads&amp;utm_medium=postads&amp;tum_campaign=postad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www.w3schools.com/css/default.asp"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s://www.w3schools.com/css/css_table.asp"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s://in.godaddy.com/domains/domain-name-search"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8208912" cy="1944216"/>
          </a:xfrm>
        </p:spPr>
        <p:txBody>
          <a:bodyPr>
            <a:normAutofit/>
          </a:bodyPr>
          <a:lstStyle/>
          <a:p>
            <a:r>
              <a:rPr lang="en-IN" sz="3200" dirty="0" smtClean="0">
                <a:latin typeface="Arial Black" pitchFamily="34" charset="0"/>
              </a:rPr>
              <a:t>SUYASH COMPUTER EDUCATION</a:t>
            </a:r>
            <a:r>
              <a:rPr lang="en-IN" dirty="0" smtClean="0">
                <a:latin typeface="Arial Black" pitchFamily="34" charset="0"/>
              </a:rPr>
              <a:t/>
            </a:r>
            <a:br>
              <a:rPr lang="en-IN" dirty="0" smtClean="0">
                <a:latin typeface="Arial Black" pitchFamily="34" charset="0"/>
              </a:rPr>
            </a:br>
            <a:r>
              <a:rPr lang="en-IN" dirty="0" smtClean="0">
                <a:latin typeface="Arial Black" pitchFamily="34" charset="0"/>
              </a:rPr>
              <a:t>WEB DESIGNING </a:t>
            </a:r>
            <a:endParaRPr lang="en-IN" dirty="0">
              <a:latin typeface="Arial Black" pitchFamily="34" charset="0"/>
            </a:endParaRPr>
          </a:p>
        </p:txBody>
      </p:sp>
      <p:sp>
        <p:nvSpPr>
          <p:cNvPr id="3" name="Subtitle 2"/>
          <p:cNvSpPr>
            <a:spLocks noGrp="1"/>
          </p:cNvSpPr>
          <p:nvPr>
            <p:ph type="subTitle" idx="1"/>
          </p:nvPr>
        </p:nvSpPr>
        <p:spPr>
          <a:xfrm>
            <a:off x="1547664" y="3573016"/>
            <a:ext cx="6400800" cy="1752600"/>
          </a:xfrm>
        </p:spPr>
        <p:txBody>
          <a:bodyPr/>
          <a:lstStyle/>
          <a:p>
            <a:r>
              <a:rPr lang="en-IN" dirty="0" smtClean="0">
                <a:solidFill>
                  <a:srgbClr val="FF0000"/>
                </a:solidFill>
                <a:latin typeface="Arial Black" pitchFamily="34" charset="0"/>
              </a:rPr>
              <a:t>B.C.A 4</a:t>
            </a:r>
            <a:r>
              <a:rPr lang="en-IN" baseline="30000" dirty="0" smtClean="0">
                <a:solidFill>
                  <a:srgbClr val="FF0000"/>
                </a:solidFill>
                <a:latin typeface="Arial Black" pitchFamily="34" charset="0"/>
              </a:rPr>
              <a:t>TH</a:t>
            </a:r>
            <a:r>
              <a:rPr lang="en-IN" dirty="0" smtClean="0">
                <a:solidFill>
                  <a:srgbClr val="FF0000"/>
                </a:solidFill>
                <a:latin typeface="Arial Black" pitchFamily="34" charset="0"/>
              </a:rPr>
              <a:t> SEM</a:t>
            </a:r>
            <a:endParaRPr lang="en-IN" dirty="0">
              <a:solidFill>
                <a:srgbClr val="FF0000"/>
              </a:solidFill>
              <a:latin typeface="Arial Black"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Unit 1 </a:t>
            </a:r>
            <a:endParaRPr lang="en-IN" dirty="0"/>
          </a:p>
        </p:txBody>
      </p:sp>
      <p:pic>
        <p:nvPicPr>
          <p:cNvPr id="1026" name="Picture 2" descr="C:\Users\suyash saxena\Downloads\WhatsApp Image 2020-04-25 at 1.31.41 PM.jpeg"/>
          <p:cNvPicPr>
            <a:picLocks noGrp="1" noChangeAspect="1" noChangeArrowheads="1"/>
          </p:cNvPicPr>
          <p:nvPr>
            <p:ph idx="1"/>
          </p:nvPr>
        </p:nvPicPr>
        <p:blipFill>
          <a:blip r:embed="rId2" cstate="print"/>
          <a:srcRect/>
          <a:stretch>
            <a:fillRect/>
          </a:stretch>
        </p:blipFill>
        <p:spPr bwMode="auto">
          <a:xfrm>
            <a:off x="0" y="1700808"/>
            <a:ext cx="8964488" cy="460851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 TO HTTP</a:t>
            </a:r>
            <a:endParaRPr lang="en-IN" dirty="0"/>
          </a:p>
        </p:txBody>
      </p:sp>
      <p:sp>
        <p:nvSpPr>
          <p:cNvPr id="3" name="Content Placeholder 2"/>
          <p:cNvSpPr>
            <a:spLocks noGrp="1"/>
          </p:cNvSpPr>
          <p:nvPr>
            <p:ph idx="1"/>
          </p:nvPr>
        </p:nvSpPr>
        <p:spPr>
          <a:xfrm>
            <a:off x="457200" y="1600200"/>
            <a:ext cx="8435280" cy="5257800"/>
          </a:xfrm>
        </p:spPr>
        <p:txBody>
          <a:bodyPr>
            <a:normAutofit fontScale="92500" lnSpcReduction="20000"/>
          </a:bodyPr>
          <a:lstStyle/>
          <a:p>
            <a:pPr>
              <a:buFont typeface="Wingdings" pitchFamily="2" charset="2"/>
              <a:buChar char="§"/>
            </a:pPr>
            <a:r>
              <a:rPr lang="en-IN" sz="2600" b="0" i="0" dirty="0" smtClean="0">
                <a:solidFill>
                  <a:srgbClr val="444444"/>
                </a:solidFill>
                <a:latin typeface="Open Sans"/>
              </a:rPr>
              <a:t>HTTP </a:t>
            </a:r>
            <a:r>
              <a:rPr lang="hi-IN" sz="2600" b="0" i="0" dirty="0" smtClean="0">
                <a:solidFill>
                  <a:srgbClr val="444444"/>
                </a:solidFill>
                <a:latin typeface="Open Sans"/>
              </a:rPr>
              <a:t>का पूरा नाम हाइपरटेक्स्ट ट्रांसफर प्रोटोकॉल है जिसका उपयोग वेब पर डेटा ट्रांसफर करने के लिए किया जाता है।</a:t>
            </a:r>
            <a:endParaRPr lang="en-IN" sz="2600" b="0" i="0" dirty="0" smtClean="0">
              <a:solidFill>
                <a:srgbClr val="444444"/>
              </a:solidFill>
              <a:latin typeface="Open Sans"/>
            </a:endParaRPr>
          </a:p>
          <a:p>
            <a:pPr>
              <a:buFont typeface="Wingdings" pitchFamily="2" charset="2"/>
              <a:buChar char="§"/>
            </a:pPr>
            <a:r>
              <a:rPr lang="hi-IN" sz="2600" b="0" i="0" dirty="0" smtClean="0">
                <a:solidFill>
                  <a:srgbClr val="444444"/>
                </a:solidFill>
                <a:latin typeface="Open Sans"/>
              </a:rPr>
              <a:t>यह इंटरनेट प्रोटोकॉल सूट का हिस्सा है और वेबपेज डेटा ट्रांसमिट करने के लिए इस्तेमाल की जाने वाली कमांड और सेवाओं को परिभाषित करता है। </a:t>
            </a:r>
            <a:endParaRPr lang="en-IN" sz="2600" b="0" i="0" dirty="0" smtClean="0">
              <a:solidFill>
                <a:srgbClr val="444444"/>
              </a:solidFill>
              <a:latin typeface="Open Sans"/>
            </a:endParaRPr>
          </a:p>
          <a:p>
            <a:pPr algn="just"/>
            <a:r>
              <a:rPr lang="en-IN" sz="2600" b="0" i="0" dirty="0" smtClean="0">
                <a:solidFill>
                  <a:srgbClr val="444444"/>
                </a:solidFill>
                <a:latin typeface="Open Sans"/>
              </a:rPr>
              <a:t>HTTP </a:t>
            </a:r>
            <a:r>
              <a:rPr lang="hi-IN" sz="2600" b="0" i="0" dirty="0" smtClean="0">
                <a:solidFill>
                  <a:srgbClr val="444444"/>
                </a:solidFill>
                <a:latin typeface="Open Sans"/>
              </a:rPr>
              <a:t>एक सर्वर-क्लाइंट मॉडल का उपयोग करता है। एक क्लाइंट उदाहरण के लिए, होम कंप्यूटर, लैपटॉप या मोबाइल डिवाइस हो सकता है। </a:t>
            </a:r>
            <a:r>
              <a:rPr lang="en-IN" sz="2600" b="0" i="0" dirty="0" smtClean="0">
                <a:solidFill>
                  <a:srgbClr val="444444"/>
                </a:solidFill>
                <a:latin typeface="Open Sans"/>
              </a:rPr>
              <a:t>HTTP </a:t>
            </a:r>
            <a:r>
              <a:rPr lang="hi-IN" sz="2600" b="0" i="0" dirty="0" smtClean="0">
                <a:solidFill>
                  <a:srgbClr val="444444"/>
                </a:solidFill>
                <a:latin typeface="Open Sans"/>
              </a:rPr>
              <a:t>सर्वर आमतौर पर वेब सर्वर पर चलने वाला वेब होस्ट है, जैसे </a:t>
            </a:r>
            <a:r>
              <a:rPr lang="en-IN" sz="2600" b="0" i="0" dirty="0" smtClean="0">
                <a:solidFill>
                  <a:srgbClr val="444444"/>
                </a:solidFill>
                <a:latin typeface="Open Sans"/>
              </a:rPr>
              <a:t>Apache </a:t>
            </a:r>
            <a:r>
              <a:rPr lang="hi-IN" sz="2600" b="0" i="0" dirty="0" smtClean="0">
                <a:solidFill>
                  <a:srgbClr val="444444"/>
                </a:solidFill>
                <a:latin typeface="Open Sans"/>
              </a:rPr>
              <a:t>या </a:t>
            </a:r>
            <a:r>
              <a:rPr lang="en-IN" sz="2600" b="0" i="0" dirty="0" smtClean="0">
                <a:solidFill>
                  <a:srgbClr val="444444"/>
                </a:solidFill>
                <a:latin typeface="Open Sans"/>
              </a:rPr>
              <a:t>IIS। </a:t>
            </a:r>
            <a:r>
              <a:rPr lang="hi-IN" sz="2600" b="0" i="0" dirty="0" smtClean="0">
                <a:solidFill>
                  <a:srgbClr val="444444"/>
                </a:solidFill>
                <a:latin typeface="Open Sans"/>
              </a:rPr>
              <a:t>जब आप एक वेबसाइट का उपयोग करते हैं, तो आपका ब्राउज़र संबंधित वेब सर्वर को एक रिक्वेस्ट भेजता है और यह </a:t>
            </a:r>
            <a:r>
              <a:rPr lang="en-IN" sz="2600" b="0" i="0" dirty="0" smtClean="0">
                <a:solidFill>
                  <a:srgbClr val="444444"/>
                </a:solidFill>
                <a:latin typeface="Open Sans"/>
              </a:rPr>
              <a:t>HTTP </a:t>
            </a:r>
            <a:r>
              <a:rPr lang="hi-IN" sz="2600" b="0" i="0" dirty="0" smtClean="0">
                <a:solidFill>
                  <a:srgbClr val="444444"/>
                </a:solidFill>
                <a:latin typeface="Open Sans"/>
              </a:rPr>
              <a:t>स्थिति कोड के साथ रिस्पोंस करता है। यदि </a:t>
            </a:r>
            <a:r>
              <a:rPr lang="en-IN" sz="2600" b="0" i="0" dirty="0" smtClean="0">
                <a:solidFill>
                  <a:srgbClr val="444444"/>
                </a:solidFill>
                <a:latin typeface="Open Sans"/>
              </a:rPr>
              <a:t>URL </a:t>
            </a:r>
            <a:r>
              <a:rPr lang="hi-IN" sz="2600" b="0" i="0" dirty="0" smtClean="0">
                <a:solidFill>
                  <a:srgbClr val="444444"/>
                </a:solidFill>
                <a:latin typeface="Open Sans"/>
              </a:rPr>
              <a:t>वैध है और कनेक्शन दिया गया है, तो सर्वर आपके ब्राउज़र को वेबपेज और संबंधित फ़ाइलों को भेज देगा।</a:t>
            </a:r>
          </a:p>
          <a:p>
            <a:pPr>
              <a:buNone/>
            </a:pPr>
            <a:r>
              <a:rPr lang="hi-IN" sz="2000" b="0" i="0" dirty="0" smtClean="0">
                <a:solidFill>
                  <a:srgbClr val="444444"/>
                </a:solidFill>
                <a:latin typeface="Open Sans"/>
              </a:rPr>
              <a:t/>
            </a:r>
            <a:br>
              <a:rPr lang="hi-IN" sz="2000" b="0" i="0" dirty="0" smtClean="0">
                <a:solidFill>
                  <a:srgbClr val="444444"/>
                </a:solidFill>
                <a:latin typeface="Open Sans"/>
              </a:rPr>
            </a:br>
            <a:endParaRPr lang="en-IN"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2050" name="Picture 2" descr="C:\Users\suyash saxena\Desktop\HTTP-1.png"/>
          <p:cNvPicPr>
            <a:picLocks noGrp="1" noChangeAspect="1" noChangeArrowheads="1"/>
          </p:cNvPicPr>
          <p:nvPr>
            <p:ph idx="1"/>
          </p:nvPr>
        </p:nvPicPr>
        <p:blipFill>
          <a:blip r:embed="rId2" cstate="print"/>
          <a:srcRect/>
          <a:stretch>
            <a:fillRect/>
          </a:stretch>
        </p:blipFill>
        <p:spPr bwMode="auto">
          <a:xfrm>
            <a:off x="395536" y="260648"/>
            <a:ext cx="7704856" cy="2376264"/>
          </a:xfrm>
          <a:prstGeom prst="rect">
            <a:avLst/>
          </a:prstGeom>
          <a:noFill/>
        </p:spPr>
      </p:pic>
      <p:sp>
        <p:nvSpPr>
          <p:cNvPr id="5" name="Rectangle 4"/>
          <p:cNvSpPr/>
          <p:nvPr/>
        </p:nvSpPr>
        <p:spPr>
          <a:xfrm>
            <a:off x="395536" y="3068960"/>
            <a:ext cx="8136904" cy="1200329"/>
          </a:xfrm>
          <a:prstGeom prst="rect">
            <a:avLst/>
          </a:prstGeom>
        </p:spPr>
        <p:txBody>
          <a:bodyPr wrap="square">
            <a:spAutoFit/>
          </a:bodyPr>
          <a:lstStyle/>
          <a:p>
            <a:r>
              <a:rPr lang="hi-IN" sz="2400" dirty="0"/>
              <a:t>यह इंटरनेट पर सूचनाओ को ट्रान्सफर करने का एक प्रोटोकाॅल है। इसी प्रोट्रोकाॅल के उपयोग ने बाद मे वर्ल्ड वाइड वेब को जन्म दिया था। </a:t>
            </a:r>
            <a:endParaRPr lang="en-IN"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HTML </a:t>
            </a:r>
            <a:endParaRPr lang="en-IN" dirty="0"/>
          </a:p>
        </p:txBody>
      </p:sp>
      <p:sp>
        <p:nvSpPr>
          <p:cNvPr id="3" name="Content Placeholder 2"/>
          <p:cNvSpPr>
            <a:spLocks noGrp="1"/>
          </p:cNvSpPr>
          <p:nvPr>
            <p:ph idx="1"/>
          </p:nvPr>
        </p:nvSpPr>
        <p:spPr>
          <a:xfrm>
            <a:off x="395536" y="1268760"/>
            <a:ext cx="8496944" cy="5400600"/>
          </a:xfrm>
        </p:spPr>
        <p:txBody>
          <a:bodyPr>
            <a:noAutofit/>
          </a:bodyPr>
          <a:lstStyle/>
          <a:p>
            <a:r>
              <a:rPr lang="en-IN" sz="2000" dirty="0"/>
              <a:t>HTML </a:t>
            </a:r>
            <a:r>
              <a:rPr lang="hi-IN" sz="2000" dirty="0"/>
              <a:t>का पूरा नाम </a:t>
            </a:r>
            <a:r>
              <a:rPr lang="en-IN" sz="2000" dirty="0"/>
              <a:t>Hyper Text </a:t>
            </a:r>
            <a:r>
              <a:rPr lang="en-IN" sz="2000" dirty="0" err="1"/>
              <a:t>Markup</a:t>
            </a:r>
            <a:r>
              <a:rPr lang="en-IN" sz="2000" dirty="0"/>
              <a:t> Language </a:t>
            </a:r>
            <a:r>
              <a:rPr lang="hi-IN" sz="2000" dirty="0"/>
              <a:t>हैं इन्टरनेट के लिए </a:t>
            </a:r>
            <a:r>
              <a:rPr lang="en-IN" sz="2000" dirty="0"/>
              <a:t>HTML </a:t>
            </a:r>
            <a:r>
              <a:rPr lang="hi-IN" sz="2000" dirty="0"/>
              <a:t>की खोज </a:t>
            </a:r>
            <a:r>
              <a:rPr lang="en-IN" sz="2000" dirty="0"/>
              <a:t>Tim </a:t>
            </a:r>
            <a:r>
              <a:rPr lang="en-IN" sz="2000" dirty="0" err="1"/>
              <a:t>Berners</a:t>
            </a:r>
            <a:r>
              <a:rPr lang="en-IN" sz="2000" dirty="0"/>
              <a:t> Lee (</a:t>
            </a:r>
            <a:r>
              <a:rPr lang="hi-IN" sz="2000" dirty="0"/>
              <a:t>टिम बर्नर्स ली) ने की थी </a:t>
            </a:r>
            <a:r>
              <a:rPr lang="en-IN" sz="2000" dirty="0"/>
              <a:t>HTML </a:t>
            </a:r>
            <a:r>
              <a:rPr lang="hi-IN" sz="2000" dirty="0"/>
              <a:t>बेव प्रोग्राम की सबसे आसान व अत्यधिक प्रचलित भाषा हैं इसमें बनाये गए वेब पेज में सामान्यत: साधारण टेक्स्ट शामिल किये जाते हैं </a:t>
            </a:r>
            <a:r>
              <a:rPr lang="hi-IN" sz="2000" dirty="0" smtClean="0"/>
              <a:t>|</a:t>
            </a:r>
            <a:endParaRPr lang="en-IN" sz="2000" dirty="0" smtClean="0"/>
          </a:p>
          <a:p>
            <a:r>
              <a:rPr lang="hi-IN" sz="2000" dirty="0"/>
              <a:t>वेब पेज बनाने के लिए हम हायपर टैक्‍स्‍ट मार्कअप भाषा (</a:t>
            </a:r>
            <a:r>
              <a:rPr lang="en-IN" sz="2000" dirty="0"/>
              <a:t>Hyper Text </a:t>
            </a:r>
            <a:r>
              <a:rPr lang="en-IN" sz="2000" dirty="0" err="1"/>
              <a:t>Markup</a:t>
            </a:r>
            <a:r>
              <a:rPr lang="en-IN" sz="2000" dirty="0"/>
              <a:t> Language) </a:t>
            </a:r>
            <a:r>
              <a:rPr lang="hi-IN" sz="2000" dirty="0"/>
              <a:t>की सहायता लेते हैं</a:t>
            </a:r>
            <a:r>
              <a:rPr lang="hi-IN" sz="2000" dirty="0" smtClean="0"/>
              <a:t>।</a:t>
            </a:r>
            <a:endParaRPr lang="en-IN" sz="2000" dirty="0" smtClean="0"/>
          </a:p>
          <a:p>
            <a:r>
              <a:rPr lang="hi-IN" sz="2000" dirty="0"/>
              <a:t>हायपर टैक्‍स्‍ट मार्कअप भाषा सामान्‍य टैक्‍स्‍ट को हायपर टैक्‍स्‍ट में बदलने की क्षमता रखता हैं। </a:t>
            </a:r>
            <a:endParaRPr lang="en-IN" sz="2000" dirty="0" smtClean="0"/>
          </a:p>
          <a:p>
            <a:r>
              <a:rPr lang="hi-IN" sz="2000" dirty="0"/>
              <a:t>हायपरटैक्‍स्‍ट (</a:t>
            </a:r>
            <a:r>
              <a:rPr lang="en-IN" sz="2000" dirty="0"/>
              <a:t>Hypertext) </a:t>
            </a:r>
            <a:r>
              <a:rPr lang="hi-IN" sz="2000" dirty="0"/>
              <a:t>मूलभूत रूप से साधारण टैक्‍स्‍ट की तरह ही होता हैं। इसे साधारण टैक्‍स्‍ट की तरह ही पढ़ा, संचित किया जा सकता हैं, इसके अलावा उसमें नया टैक्‍स्‍ट भी जोड़ा जा सकता हैं</a:t>
            </a:r>
            <a:r>
              <a:rPr lang="hi-IN" sz="2000" dirty="0" smtClean="0"/>
              <a:t>।</a:t>
            </a:r>
            <a:endParaRPr lang="en-IN" sz="2000" dirty="0" smtClean="0"/>
          </a:p>
          <a:p>
            <a:r>
              <a:rPr lang="hi-IN" sz="2000" dirty="0"/>
              <a:t>वेब का सम्‍पूर्ण कार्य हाइपरटैक्‍स्‍ट पर निर्भर करता हैं। हाइपरटैक्‍स्‍ट से सम्‍बन्धित एक शब्द है हाइपर मीडिया, हाइपरटैक्‍स्‍ट को विभिन्‍न चित्रों, चलचित्रों, ध्‍वनियों से भी जोड़ता हैं। दूसरे शब्‍दों में हम कह सकते हैं कि हाइपर मीडिया हाइपरटैक्‍स्‍ट को मल्‍टी मीडिया से जोड़ता हैं।</a:t>
            </a:r>
            <a:endParaRPr lang="en-IN"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IN" sz="3200" b="1" u="sng" dirty="0" smtClean="0"/>
              <a:t>Html basic tags</a:t>
            </a:r>
            <a:endParaRPr lang="en-IN" sz="3200" b="1" u="sng" dirty="0"/>
          </a:p>
        </p:txBody>
      </p:sp>
      <p:sp>
        <p:nvSpPr>
          <p:cNvPr id="3" name="Content Placeholder 2"/>
          <p:cNvSpPr>
            <a:spLocks noGrp="1"/>
          </p:cNvSpPr>
          <p:nvPr>
            <p:ph idx="1"/>
          </p:nvPr>
        </p:nvSpPr>
        <p:spPr>
          <a:xfrm>
            <a:off x="323528" y="1196752"/>
            <a:ext cx="8568952" cy="5400600"/>
          </a:xfrm>
        </p:spPr>
        <p:txBody>
          <a:bodyPr/>
          <a:lstStyle/>
          <a:p>
            <a:pPr>
              <a:buNone/>
            </a:pPr>
            <a:r>
              <a:rPr lang="en-IN" dirty="0"/>
              <a:t>HTML </a:t>
            </a:r>
            <a:r>
              <a:rPr lang="hi-IN" dirty="0"/>
              <a:t>का </a:t>
            </a:r>
            <a:r>
              <a:rPr lang="en-IN" dirty="0"/>
              <a:t>basic syntax </a:t>
            </a:r>
            <a:r>
              <a:rPr lang="hi-IN" dirty="0"/>
              <a:t>इस प्रकार होता है</a:t>
            </a:r>
            <a:r>
              <a:rPr lang="hi-IN" dirty="0" smtClean="0"/>
              <a:t>।</a:t>
            </a:r>
            <a:endParaRPr lang="en-IN" dirty="0" smtClean="0"/>
          </a:p>
          <a:p>
            <a:pPr>
              <a:buNone/>
            </a:pPr>
            <a:r>
              <a:rPr lang="hi-IN" sz="2400" dirty="0" smtClean="0"/>
              <a:t>&lt;</a:t>
            </a:r>
            <a:r>
              <a:rPr lang="en-IN" sz="2400" dirty="0"/>
              <a:t>html&gt;</a:t>
            </a:r>
            <a:br>
              <a:rPr lang="en-IN" sz="2400" dirty="0"/>
            </a:br>
            <a:r>
              <a:rPr lang="en-IN" sz="2400" dirty="0" smtClean="0"/>
              <a:t>       &lt;</a:t>
            </a:r>
            <a:r>
              <a:rPr lang="en-IN" sz="2400" dirty="0"/>
              <a:t>head&gt;</a:t>
            </a:r>
            <a:br>
              <a:rPr lang="en-IN" sz="2400" dirty="0"/>
            </a:br>
            <a:r>
              <a:rPr lang="en-IN" sz="2400" dirty="0" smtClean="0"/>
              <a:t>              &lt;</a:t>
            </a:r>
            <a:r>
              <a:rPr lang="en-IN" sz="2400" dirty="0"/>
              <a:t>title</a:t>
            </a:r>
            <a:r>
              <a:rPr lang="en-IN" sz="2400" dirty="0" smtClean="0"/>
              <a:t>&gt;</a:t>
            </a:r>
            <a:r>
              <a:rPr lang="en-IN" sz="2400" dirty="0"/>
              <a:t/>
            </a:r>
            <a:br>
              <a:rPr lang="en-IN" sz="2400" dirty="0"/>
            </a:br>
            <a:r>
              <a:rPr lang="en-IN" sz="2400" dirty="0" smtClean="0"/>
              <a:t>              &lt;/</a:t>
            </a:r>
            <a:r>
              <a:rPr lang="en-IN" sz="2400" dirty="0"/>
              <a:t>title&gt;</a:t>
            </a:r>
            <a:br>
              <a:rPr lang="en-IN" sz="2400" dirty="0"/>
            </a:br>
            <a:r>
              <a:rPr lang="en-IN" sz="2400" dirty="0" smtClean="0"/>
              <a:t>         &lt;/</a:t>
            </a:r>
            <a:r>
              <a:rPr lang="en-IN" sz="2400" dirty="0"/>
              <a:t>head&gt;</a:t>
            </a:r>
            <a:br>
              <a:rPr lang="en-IN" sz="2400" dirty="0"/>
            </a:br>
            <a:r>
              <a:rPr lang="en-IN" sz="2400" dirty="0" smtClean="0"/>
              <a:t>      &lt;</a:t>
            </a:r>
            <a:r>
              <a:rPr lang="en-IN" sz="2400" dirty="0"/>
              <a:t>body</a:t>
            </a:r>
            <a:r>
              <a:rPr lang="en-IN" sz="2400" dirty="0" smtClean="0"/>
              <a:t>&gt;</a:t>
            </a:r>
          </a:p>
          <a:p>
            <a:pPr>
              <a:buNone/>
            </a:pPr>
            <a:endParaRPr lang="en-IN" sz="2400" dirty="0" smtClean="0"/>
          </a:p>
          <a:p>
            <a:pPr>
              <a:buNone/>
            </a:pPr>
            <a:r>
              <a:rPr lang="en-IN" sz="2400" dirty="0" smtClean="0"/>
              <a:t>           &lt;/</a:t>
            </a:r>
            <a:r>
              <a:rPr lang="en-IN" sz="2400" dirty="0"/>
              <a:t>body</a:t>
            </a:r>
            <a:r>
              <a:rPr lang="en-IN" sz="2400" dirty="0" smtClean="0"/>
              <a:t>&gt;</a:t>
            </a:r>
            <a:endParaRPr lang="en-IN" sz="2400" dirty="0"/>
          </a:p>
          <a:p>
            <a:pPr>
              <a:buNone/>
            </a:pPr>
            <a:r>
              <a:rPr lang="en-IN" sz="2400" dirty="0" smtClean="0"/>
              <a:t>&lt;/</a:t>
            </a:r>
            <a:r>
              <a:rPr lang="en-IN" sz="2400" dirty="0"/>
              <a:t>html&gt;</a:t>
            </a:r>
            <a:endParaRPr lang="en-IN" sz="2400" dirty="0" smtClean="0"/>
          </a:p>
          <a:p>
            <a:pPr>
              <a:buNone/>
            </a:pPr>
            <a:endParaRPr lang="en-IN" dirty="0"/>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endParaRPr lang="en-IN" dirty="0"/>
          </a:p>
        </p:txBody>
      </p:sp>
      <p:sp>
        <p:nvSpPr>
          <p:cNvPr id="3" name="Content Placeholder 2"/>
          <p:cNvSpPr>
            <a:spLocks noGrp="1"/>
          </p:cNvSpPr>
          <p:nvPr>
            <p:ph idx="1"/>
          </p:nvPr>
        </p:nvSpPr>
        <p:spPr>
          <a:xfrm>
            <a:off x="467544" y="692696"/>
            <a:ext cx="8229600" cy="5760640"/>
          </a:xfrm>
        </p:spPr>
        <p:txBody>
          <a:bodyPr>
            <a:normAutofit/>
          </a:bodyPr>
          <a:lstStyle/>
          <a:p>
            <a:r>
              <a:rPr lang="en-IN" sz="2000" b="1" u="sng" dirty="0" smtClean="0"/>
              <a:t>Html tag- </a:t>
            </a:r>
            <a:r>
              <a:rPr lang="en-IN" sz="2000" dirty="0" smtClean="0"/>
              <a:t>&lt;html&gt;   &lt;/html&gt;</a:t>
            </a:r>
          </a:p>
          <a:p>
            <a:pPr>
              <a:buNone/>
            </a:pPr>
            <a:r>
              <a:rPr lang="en-IN" sz="2000" dirty="0" smtClean="0"/>
              <a:t> </a:t>
            </a:r>
            <a:r>
              <a:rPr lang="hi-IN" sz="2000" dirty="0" smtClean="0"/>
              <a:t>हर एक </a:t>
            </a:r>
            <a:r>
              <a:rPr lang="en-IN" sz="2000" dirty="0" smtClean="0"/>
              <a:t>webpage </a:t>
            </a:r>
            <a:r>
              <a:rPr lang="hi-IN" sz="2000" dirty="0" smtClean="0"/>
              <a:t>की </a:t>
            </a:r>
            <a:r>
              <a:rPr lang="en-IN" sz="2000" dirty="0" smtClean="0"/>
              <a:t>starting &lt;html&gt; tag </a:t>
            </a:r>
            <a:r>
              <a:rPr lang="hi-IN" sz="2000" dirty="0" smtClean="0"/>
              <a:t>से होती है तथा </a:t>
            </a:r>
            <a:r>
              <a:rPr lang="en-IN" sz="2000" dirty="0" smtClean="0"/>
              <a:t>ending &lt;/html&gt;</a:t>
            </a:r>
          </a:p>
          <a:p>
            <a:pPr>
              <a:buNone/>
            </a:pPr>
            <a:r>
              <a:rPr lang="hi-IN" sz="2000" dirty="0" smtClean="0"/>
              <a:t>होती है।</a:t>
            </a:r>
            <a:endParaRPr lang="en-IN" sz="2000" dirty="0" smtClean="0"/>
          </a:p>
          <a:p>
            <a:r>
              <a:rPr lang="en-IN" sz="2000" b="1" u="sng" dirty="0"/>
              <a:t>head </a:t>
            </a:r>
            <a:r>
              <a:rPr lang="en-IN" sz="2000" dirty="0"/>
              <a:t>:- head tags </a:t>
            </a:r>
            <a:r>
              <a:rPr lang="hi-IN" sz="2000" dirty="0"/>
              <a:t>के अंदर जो कुछ भी होता है वह कहीं भी </a:t>
            </a:r>
            <a:r>
              <a:rPr lang="en-IN" sz="2000" dirty="0"/>
              <a:t>webpage </a:t>
            </a:r>
            <a:r>
              <a:rPr lang="hi-IN" sz="2000" dirty="0"/>
              <a:t>पर </a:t>
            </a:r>
            <a:r>
              <a:rPr lang="en-IN" sz="2000" dirty="0"/>
              <a:t>display </a:t>
            </a:r>
            <a:r>
              <a:rPr lang="hi-IN" sz="2000" dirty="0"/>
              <a:t>नहीं होता है। </a:t>
            </a:r>
            <a:r>
              <a:rPr lang="en-IN" sz="2000" dirty="0"/>
              <a:t>head tag </a:t>
            </a:r>
            <a:r>
              <a:rPr lang="hi-IN" sz="2000" dirty="0"/>
              <a:t>के अंदर </a:t>
            </a:r>
            <a:r>
              <a:rPr lang="en-IN" sz="2000" dirty="0"/>
              <a:t>title tags style tags, script tags link tags, meta tags </a:t>
            </a:r>
            <a:r>
              <a:rPr lang="hi-IN" sz="2000" dirty="0"/>
              <a:t>आदि हो सकते हैं</a:t>
            </a:r>
            <a:r>
              <a:rPr lang="hi-IN" sz="2000" dirty="0" smtClean="0"/>
              <a:t>।</a:t>
            </a:r>
            <a:endParaRPr lang="en-IN" sz="2000" dirty="0" smtClean="0"/>
          </a:p>
          <a:p>
            <a:r>
              <a:rPr lang="en-IN" sz="2000" b="1" u="sng" dirty="0"/>
              <a:t>title tag </a:t>
            </a:r>
            <a:r>
              <a:rPr lang="en-IN" sz="2000" b="1" u="sng" dirty="0" smtClean="0"/>
              <a:t>–</a:t>
            </a:r>
            <a:r>
              <a:rPr lang="en-IN" sz="2000" dirty="0" smtClean="0"/>
              <a:t>Title tag </a:t>
            </a:r>
            <a:r>
              <a:rPr lang="hi-IN" sz="2000" dirty="0" smtClean="0"/>
              <a:t>के </a:t>
            </a:r>
            <a:r>
              <a:rPr lang="hi-IN" sz="2000" dirty="0"/>
              <a:t>अंदर हम जो भी लिखते है वह उस </a:t>
            </a:r>
            <a:r>
              <a:rPr lang="en-IN" sz="2000" dirty="0"/>
              <a:t>page </a:t>
            </a:r>
            <a:r>
              <a:rPr lang="hi-IN" sz="2000" dirty="0"/>
              <a:t>के </a:t>
            </a:r>
            <a:r>
              <a:rPr lang="en-IN" sz="2000" dirty="0"/>
              <a:t>title </a:t>
            </a:r>
            <a:r>
              <a:rPr lang="hi-IN" sz="2000" dirty="0"/>
              <a:t>के रूप में </a:t>
            </a:r>
            <a:r>
              <a:rPr lang="en-IN" sz="2000" dirty="0"/>
              <a:t>browser tab </a:t>
            </a:r>
            <a:r>
              <a:rPr lang="hi-IN" sz="2000" dirty="0"/>
              <a:t>में </a:t>
            </a:r>
            <a:r>
              <a:rPr lang="en-IN" sz="2000" dirty="0" err="1"/>
              <a:t>favicon</a:t>
            </a:r>
            <a:r>
              <a:rPr lang="en-IN" sz="2000" dirty="0"/>
              <a:t> </a:t>
            </a:r>
            <a:r>
              <a:rPr lang="hi-IN" sz="2000" dirty="0"/>
              <a:t>के बाजू में दिखता है।</a:t>
            </a:r>
            <a:endParaRPr lang="en-IN" sz="2000" dirty="0" smtClean="0"/>
          </a:p>
          <a:p>
            <a:r>
              <a:rPr lang="en-IN" sz="2000" b="1" u="sng" dirty="0"/>
              <a:t>style tags </a:t>
            </a:r>
            <a:r>
              <a:rPr lang="hi-IN" sz="2000" dirty="0"/>
              <a:t>के अंदर हम उस </a:t>
            </a:r>
            <a:r>
              <a:rPr lang="en-IN" sz="2000" dirty="0"/>
              <a:t>page </a:t>
            </a:r>
            <a:r>
              <a:rPr lang="hi-IN" sz="2000" dirty="0"/>
              <a:t>की </a:t>
            </a:r>
            <a:r>
              <a:rPr lang="en-IN" sz="2000" dirty="0"/>
              <a:t>internal styling define </a:t>
            </a:r>
            <a:r>
              <a:rPr lang="hi-IN" sz="2000" dirty="0"/>
              <a:t>कर सकते हैं।</a:t>
            </a:r>
          </a:p>
          <a:p>
            <a:r>
              <a:rPr lang="en-IN" sz="2000" b="1" dirty="0"/>
              <a:t>ink tag </a:t>
            </a:r>
            <a:r>
              <a:rPr lang="hi-IN" sz="2000" dirty="0"/>
              <a:t>के द्वारा हम किसी </a:t>
            </a:r>
            <a:r>
              <a:rPr lang="en-IN" sz="2000" dirty="0"/>
              <a:t>external </a:t>
            </a:r>
            <a:r>
              <a:rPr lang="en-IN" sz="2000" dirty="0" err="1"/>
              <a:t>stylesheet</a:t>
            </a:r>
            <a:r>
              <a:rPr lang="en-IN" sz="2000" dirty="0"/>
              <a:t> </a:t>
            </a:r>
            <a:r>
              <a:rPr lang="hi-IN" sz="2000" dirty="0"/>
              <a:t>को </a:t>
            </a:r>
            <a:r>
              <a:rPr lang="en-IN" sz="2000" dirty="0"/>
              <a:t>page </a:t>
            </a:r>
            <a:r>
              <a:rPr lang="hi-IN" sz="2000" dirty="0"/>
              <a:t>में </a:t>
            </a:r>
            <a:r>
              <a:rPr lang="en-IN" sz="2000" dirty="0"/>
              <a:t>include </a:t>
            </a:r>
            <a:r>
              <a:rPr lang="hi-IN" sz="2000" dirty="0"/>
              <a:t>कर सकते हैं</a:t>
            </a:r>
            <a:r>
              <a:rPr lang="hi-IN" sz="2000" dirty="0" smtClean="0"/>
              <a:t>।</a:t>
            </a:r>
            <a:endParaRPr lang="en-IN" sz="2000" dirty="0" smtClean="0"/>
          </a:p>
          <a:p>
            <a:r>
              <a:rPr lang="en-IN" sz="2000" b="1" u="sng" dirty="0" smtClean="0"/>
              <a:t>Body tag </a:t>
            </a:r>
            <a:r>
              <a:rPr lang="en-IN" sz="2000" dirty="0"/>
              <a:t>:- </a:t>
            </a:r>
            <a:r>
              <a:rPr lang="hi-IN" sz="2000" dirty="0"/>
              <a:t>हम उस </a:t>
            </a:r>
            <a:r>
              <a:rPr lang="en-IN" sz="2000" dirty="0"/>
              <a:t>page </a:t>
            </a:r>
            <a:r>
              <a:rPr lang="hi-IN" sz="2000" dirty="0"/>
              <a:t>पर जो कुछ भी </a:t>
            </a:r>
            <a:r>
              <a:rPr lang="en-IN" sz="2000" dirty="0"/>
              <a:t>display </a:t>
            </a:r>
            <a:r>
              <a:rPr lang="hi-IN" sz="2000" dirty="0"/>
              <a:t>करना चाहते हैं वह हम </a:t>
            </a:r>
            <a:r>
              <a:rPr lang="en-IN" sz="2000" dirty="0"/>
              <a:t>body tag </a:t>
            </a:r>
            <a:r>
              <a:rPr lang="hi-IN" sz="2000" dirty="0"/>
              <a:t>के अंदर लिखते हैं।</a:t>
            </a:r>
            <a:r>
              <a:rPr lang="hi-IN" sz="2000" dirty="0" smtClean="0"/>
              <a:t/>
            </a:r>
            <a:br>
              <a:rPr lang="hi-IN" sz="2000" dirty="0" smtClean="0"/>
            </a:br>
            <a:endParaRPr lang="hi-IN" sz="2000" dirty="0" smtClean="0"/>
          </a:p>
          <a:p>
            <a:pPr>
              <a:buNone/>
            </a:pPr>
            <a:endParaRPr lang="en-IN" sz="2000" dirty="0" smtClean="0"/>
          </a:p>
          <a:p>
            <a:pPr>
              <a:buNone/>
            </a:pPr>
            <a:endParaRPr lang="en-IN"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Modifying and formatting text tags</a:t>
            </a:r>
            <a:endParaRPr lang="en-IN" dirty="0"/>
          </a:p>
        </p:txBody>
      </p:sp>
      <p:sp>
        <p:nvSpPr>
          <p:cNvPr id="4" name="Content Placeholder 3"/>
          <p:cNvSpPr>
            <a:spLocks noGrp="1"/>
          </p:cNvSpPr>
          <p:nvPr>
            <p:ph idx="1"/>
          </p:nvPr>
        </p:nvSpPr>
        <p:spPr>
          <a:xfrm>
            <a:off x="251520" y="1268760"/>
            <a:ext cx="8640960" cy="5400600"/>
          </a:xfrm>
        </p:spPr>
        <p:txBody>
          <a:bodyPr>
            <a:normAutofit/>
          </a:bodyPr>
          <a:lstStyle/>
          <a:p>
            <a:pPr>
              <a:buNone/>
            </a:pPr>
            <a:r>
              <a:rPr lang="en-IN" dirty="0" smtClean="0"/>
              <a:t>Formatting tag in HTML</a:t>
            </a:r>
          </a:p>
          <a:p>
            <a:pPr>
              <a:buNone/>
            </a:pPr>
            <a:r>
              <a:rPr lang="hi-IN" sz="2000" dirty="0" smtClean="0"/>
              <a:t>इस टैग का प्रयोग </a:t>
            </a:r>
            <a:r>
              <a:rPr lang="en-IN" sz="2000" dirty="0" smtClean="0"/>
              <a:t>Webpage </a:t>
            </a:r>
            <a:r>
              <a:rPr lang="hi-IN" sz="2000" dirty="0" smtClean="0"/>
              <a:t>में अलग अलग</a:t>
            </a:r>
            <a:r>
              <a:rPr lang="en-IN" sz="2000" dirty="0" smtClean="0"/>
              <a:t> </a:t>
            </a:r>
            <a:r>
              <a:rPr lang="hi-IN" sz="2000" dirty="0" smtClean="0"/>
              <a:t>तरह की </a:t>
            </a:r>
            <a:r>
              <a:rPr lang="en-IN" sz="2000" dirty="0" smtClean="0"/>
              <a:t>Text </a:t>
            </a:r>
            <a:r>
              <a:rPr lang="hi-IN" sz="2000" dirty="0" smtClean="0"/>
              <a:t>में </a:t>
            </a:r>
            <a:r>
              <a:rPr lang="en-IN" sz="2000" dirty="0" smtClean="0"/>
              <a:t>Formatting</a:t>
            </a:r>
          </a:p>
          <a:p>
            <a:pPr>
              <a:buNone/>
            </a:pPr>
            <a:r>
              <a:rPr lang="hi-IN" sz="2000" dirty="0" smtClean="0"/>
              <a:t>करने के लिए किया</a:t>
            </a:r>
            <a:r>
              <a:rPr lang="en-IN" sz="2000" dirty="0" smtClean="0"/>
              <a:t> </a:t>
            </a:r>
            <a:r>
              <a:rPr lang="hi-IN" sz="2000" dirty="0" smtClean="0"/>
              <a:t>जाता हैं जैसे –</a:t>
            </a:r>
            <a:endParaRPr lang="en-IN" sz="2000" dirty="0" smtClean="0"/>
          </a:p>
          <a:p>
            <a:pPr>
              <a:buNone/>
            </a:pPr>
            <a:endParaRPr lang="en-IN" sz="2000" dirty="0" smtClean="0"/>
          </a:p>
          <a:p>
            <a:pPr>
              <a:buNone/>
            </a:pPr>
            <a:r>
              <a:rPr lang="en-IN" sz="2000" dirty="0" smtClean="0"/>
              <a:t>  </a:t>
            </a:r>
            <a:r>
              <a:rPr lang="hi-IN" sz="2000" dirty="0" smtClean="0"/>
              <a:t>टेक्स्ट को </a:t>
            </a:r>
            <a:r>
              <a:rPr lang="en-IN" sz="2000" b="1" dirty="0" smtClean="0"/>
              <a:t>Bold</a:t>
            </a:r>
            <a:r>
              <a:rPr lang="en-IN" sz="2000" dirty="0" smtClean="0"/>
              <a:t> </a:t>
            </a:r>
            <a:r>
              <a:rPr lang="hi-IN" sz="2000" dirty="0" smtClean="0"/>
              <a:t>करने के लिए</a:t>
            </a:r>
            <a:r>
              <a:rPr lang="en-IN" sz="2000" dirty="0" smtClean="0"/>
              <a:t>      </a:t>
            </a:r>
            <a:endParaRPr lang="hi-IN" sz="2000" dirty="0" smtClean="0"/>
          </a:p>
          <a:p>
            <a:pPr>
              <a:buNone/>
            </a:pPr>
            <a:r>
              <a:rPr lang="hi-IN" sz="2000" dirty="0" smtClean="0"/>
              <a:t>&lt;</a:t>
            </a:r>
            <a:r>
              <a:rPr lang="en-IN" sz="2000" dirty="0" smtClean="0"/>
              <a:t>html&gt;</a:t>
            </a:r>
            <a:br>
              <a:rPr lang="en-IN" sz="2000" dirty="0" smtClean="0"/>
            </a:br>
            <a:r>
              <a:rPr lang="en-IN" sz="2000" dirty="0" smtClean="0"/>
              <a:t>&lt;head&gt;</a:t>
            </a:r>
            <a:br>
              <a:rPr lang="en-IN" sz="2000" dirty="0" smtClean="0"/>
            </a:br>
            <a:r>
              <a:rPr lang="en-IN" sz="2000" dirty="0" smtClean="0"/>
              <a:t>&lt;title&gt;Bold text&lt;/title&gt;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&lt;b&gt;I’m a Bold text&lt;/b&gt;</a:t>
            </a:r>
            <a:br>
              <a:rPr lang="en-IN" sz="2000" dirty="0" smtClean="0"/>
            </a:br>
            <a:r>
              <a:rPr lang="en-IN" sz="2000" dirty="0" smtClean="0"/>
              <a:t>&lt;/body&gt;</a:t>
            </a:r>
            <a:br>
              <a:rPr lang="en-IN" sz="2000" dirty="0" smtClean="0"/>
            </a:br>
            <a:r>
              <a:rPr lang="en-IN" sz="2000" dirty="0" smtClean="0"/>
              <a:t>&lt;/html&gt;</a:t>
            </a:r>
          </a:p>
          <a:p>
            <a:pPr>
              <a:buNone/>
            </a:pPr>
            <a:r>
              <a:rPr lang="en-IN" sz="2000" dirty="0" smtClean="0"/>
              <a:t> </a:t>
            </a:r>
          </a:p>
          <a:p>
            <a:pPr>
              <a:buNone/>
            </a:pPr>
            <a:endParaRPr lang="hi-IN" sz="2000" dirty="0" smtClean="0"/>
          </a:p>
        </p:txBody>
      </p:sp>
      <p:pic>
        <p:nvPicPr>
          <p:cNvPr id="6" name="Picture 2" descr="C:\Users\suyash saxena\Desktop\cloud computing\bold-1.png"/>
          <p:cNvPicPr>
            <a:picLocks noChangeAspect="1" noChangeArrowheads="1"/>
          </p:cNvPicPr>
          <p:nvPr/>
        </p:nvPicPr>
        <p:blipFill>
          <a:blip r:embed="rId2" cstate="print"/>
          <a:srcRect/>
          <a:stretch>
            <a:fillRect/>
          </a:stretch>
        </p:blipFill>
        <p:spPr bwMode="auto">
          <a:xfrm>
            <a:off x="3779912" y="2924944"/>
            <a:ext cx="5148064" cy="288032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323528" y="332656"/>
            <a:ext cx="8229600" cy="6336704"/>
          </a:xfrm>
        </p:spPr>
        <p:txBody>
          <a:bodyPr>
            <a:normAutofit/>
          </a:bodyPr>
          <a:lstStyle/>
          <a:p>
            <a:pPr>
              <a:buNone/>
            </a:pPr>
            <a:r>
              <a:rPr lang="hi-IN" sz="2000" b="1" i="1" u="sng" dirty="0" smtClean="0"/>
              <a:t>टेक्स्ट को </a:t>
            </a:r>
            <a:r>
              <a:rPr lang="en-IN" sz="2000" b="1" i="1" u="sng" dirty="0" smtClean="0"/>
              <a:t>italic  </a:t>
            </a:r>
            <a:r>
              <a:rPr lang="hi-IN" sz="2000" b="1" i="1" u="sng" dirty="0" smtClean="0"/>
              <a:t>करने के लिए</a:t>
            </a:r>
          </a:p>
          <a:p>
            <a:pPr>
              <a:buNone/>
            </a:pPr>
            <a:r>
              <a:rPr lang="hi-IN" sz="2000" dirty="0" smtClean="0"/>
              <a:t>&lt;</a:t>
            </a:r>
            <a:r>
              <a:rPr lang="en-IN" sz="2000" dirty="0" smtClean="0"/>
              <a:t>html&gt;</a:t>
            </a:r>
            <a:br>
              <a:rPr lang="en-IN" sz="2000" dirty="0" smtClean="0"/>
            </a:br>
            <a:r>
              <a:rPr lang="en-IN" sz="2000" dirty="0" smtClean="0"/>
              <a:t>&lt;head&gt;</a:t>
            </a:r>
            <a:br>
              <a:rPr lang="en-IN" sz="2000" dirty="0" smtClean="0"/>
            </a:br>
            <a:r>
              <a:rPr lang="en-IN" sz="2000" dirty="0" smtClean="0"/>
              <a:t>&lt;title&gt;italic text&lt;/title&gt;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a:t>
            </a:r>
            <a:r>
              <a:rPr lang="en-IN" sz="2000" dirty="0" err="1" smtClean="0"/>
              <a:t>i</a:t>
            </a:r>
            <a:r>
              <a:rPr lang="en-IN" sz="2000" dirty="0" smtClean="0"/>
              <a:t>&gt; I’m a italic text &lt;/</a:t>
            </a:r>
            <a:r>
              <a:rPr lang="en-IN" sz="2000" dirty="0" err="1" smtClean="0"/>
              <a:t>i</a:t>
            </a:r>
            <a:r>
              <a:rPr lang="en-IN" sz="2000" dirty="0" smtClean="0"/>
              <a:t>&gt;</a:t>
            </a:r>
            <a:br>
              <a:rPr lang="en-IN" sz="2000" dirty="0" smtClean="0"/>
            </a:br>
            <a:r>
              <a:rPr lang="en-IN" sz="2000" dirty="0" smtClean="0"/>
              <a:t>&lt;/body&gt;</a:t>
            </a:r>
            <a:br>
              <a:rPr lang="en-IN" sz="2000" dirty="0" smtClean="0"/>
            </a:br>
            <a:r>
              <a:rPr lang="en-IN" sz="2000" dirty="0" smtClean="0"/>
              <a:t>&lt;/html&gt;</a:t>
            </a:r>
          </a:p>
          <a:p>
            <a:endParaRPr lang="en-IN" dirty="0"/>
          </a:p>
        </p:txBody>
      </p:sp>
      <p:pic>
        <p:nvPicPr>
          <p:cNvPr id="6" name="Picture 2" descr="C:\Users\suyash saxena\Desktop\cloud computing\italic-1-e1516782735533.png"/>
          <p:cNvPicPr>
            <a:picLocks noChangeAspect="1" noChangeArrowheads="1"/>
          </p:cNvPicPr>
          <p:nvPr/>
        </p:nvPicPr>
        <p:blipFill>
          <a:blip r:embed="rId2" cstate="print"/>
          <a:srcRect/>
          <a:stretch>
            <a:fillRect/>
          </a:stretch>
        </p:blipFill>
        <p:spPr bwMode="auto">
          <a:xfrm>
            <a:off x="4283968" y="476672"/>
            <a:ext cx="4608512" cy="2232248"/>
          </a:xfrm>
          <a:prstGeom prst="rect">
            <a:avLst/>
          </a:prstGeom>
          <a:noFill/>
        </p:spPr>
      </p:pic>
      <p:sp>
        <p:nvSpPr>
          <p:cNvPr id="7" name="Rectangle 6"/>
          <p:cNvSpPr/>
          <p:nvPr/>
        </p:nvSpPr>
        <p:spPr>
          <a:xfrm>
            <a:off x="539552" y="3429000"/>
            <a:ext cx="7848872" cy="2585323"/>
          </a:xfrm>
          <a:prstGeom prst="rect">
            <a:avLst/>
          </a:prstGeom>
        </p:spPr>
        <p:txBody>
          <a:bodyPr wrap="square">
            <a:spAutoFit/>
          </a:bodyPr>
          <a:lstStyle/>
          <a:p>
            <a:r>
              <a:rPr lang="hi-IN" b="1" dirty="0" smtClean="0"/>
              <a:t>टेक्स्ट को </a:t>
            </a:r>
            <a:r>
              <a:rPr lang="en-IN" b="1" u="sng" dirty="0" smtClean="0"/>
              <a:t>Underline</a:t>
            </a:r>
            <a:r>
              <a:rPr lang="en-IN" b="1" dirty="0" smtClean="0"/>
              <a:t>  </a:t>
            </a:r>
            <a:r>
              <a:rPr lang="hi-IN" b="1" dirty="0" smtClean="0"/>
              <a:t>करने के लिए</a:t>
            </a:r>
          </a:p>
          <a:p>
            <a:r>
              <a:rPr lang="hi-IN" dirty="0" smtClean="0"/>
              <a:t>&lt;</a:t>
            </a:r>
            <a:r>
              <a:rPr lang="en-IN" dirty="0" smtClean="0"/>
              <a:t>html&gt;</a:t>
            </a:r>
            <a:br>
              <a:rPr lang="en-IN" dirty="0" smtClean="0"/>
            </a:br>
            <a:r>
              <a:rPr lang="en-IN" dirty="0" smtClean="0"/>
              <a:t>&lt;head&gt;</a:t>
            </a:r>
            <a:br>
              <a:rPr lang="en-IN" dirty="0" smtClean="0"/>
            </a:br>
            <a:r>
              <a:rPr lang="en-IN" dirty="0" smtClean="0"/>
              <a:t>&lt;title&gt;Underline text&lt;/title&gt;</a:t>
            </a:r>
            <a:br>
              <a:rPr lang="en-IN" dirty="0" smtClean="0"/>
            </a:br>
            <a:r>
              <a:rPr lang="en-IN" dirty="0" smtClean="0"/>
              <a:t>&lt;/head&gt;</a:t>
            </a:r>
            <a:br>
              <a:rPr lang="en-IN" dirty="0" smtClean="0"/>
            </a:br>
            <a:r>
              <a:rPr lang="en-IN" dirty="0" smtClean="0"/>
              <a:t>&lt;body&gt;</a:t>
            </a:r>
            <a:br>
              <a:rPr lang="en-IN" dirty="0" smtClean="0"/>
            </a:br>
            <a:r>
              <a:rPr lang="en-IN" dirty="0" smtClean="0"/>
              <a:t>&lt;u&gt; I’m a Underline text &lt;/u&gt;</a:t>
            </a:r>
            <a:br>
              <a:rPr lang="en-IN" dirty="0" smtClean="0"/>
            </a:br>
            <a:r>
              <a:rPr lang="en-IN" dirty="0" smtClean="0"/>
              <a:t>&lt;/body&gt;</a:t>
            </a:r>
            <a:br>
              <a:rPr lang="en-IN" dirty="0" smtClean="0"/>
            </a:br>
            <a:r>
              <a:rPr lang="en-IN" dirty="0" smtClean="0"/>
              <a:t>&lt;/html&gt;</a:t>
            </a:r>
            <a:endParaRPr lang="en-IN" dirty="0"/>
          </a:p>
        </p:txBody>
      </p:sp>
      <p:pic>
        <p:nvPicPr>
          <p:cNvPr id="8" name="Picture 3" descr="C:\Users\suyash saxena\Desktop\cloud computing\underline-1-e1516782851616-600x149.png"/>
          <p:cNvPicPr>
            <a:picLocks noChangeAspect="1" noChangeArrowheads="1"/>
          </p:cNvPicPr>
          <p:nvPr/>
        </p:nvPicPr>
        <p:blipFill>
          <a:blip r:embed="rId3" cstate="print"/>
          <a:srcRect/>
          <a:stretch>
            <a:fillRect/>
          </a:stretch>
        </p:blipFill>
        <p:spPr bwMode="auto">
          <a:xfrm>
            <a:off x="4499992" y="3717032"/>
            <a:ext cx="4644008" cy="14192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7" name="Content Placeholder 6"/>
          <p:cNvSpPr>
            <a:spLocks noGrp="1"/>
          </p:cNvSpPr>
          <p:nvPr>
            <p:ph idx="1"/>
          </p:nvPr>
        </p:nvSpPr>
        <p:spPr>
          <a:xfrm>
            <a:off x="467544" y="260648"/>
            <a:ext cx="8229600" cy="6264696"/>
          </a:xfrm>
        </p:spPr>
        <p:txBody>
          <a:bodyPr>
            <a:normAutofit/>
          </a:bodyPr>
          <a:lstStyle/>
          <a:p>
            <a:r>
              <a:rPr lang="en-IN" dirty="0" err="1" smtClean="0"/>
              <a:t>टेक्स्ट</a:t>
            </a:r>
            <a:r>
              <a:rPr lang="en-IN" dirty="0" smtClean="0"/>
              <a:t> को Big  </a:t>
            </a:r>
            <a:r>
              <a:rPr lang="en-IN" dirty="0" err="1" smtClean="0"/>
              <a:t>करन</a:t>
            </a:r>
            <a:r>
              <a:rPr lang="en-IN" dirty="0" smtClean="0"/>
              <a:t>े के </a:t>
            </a:r>
            <a:r>
              <a:rPr lang="en-IN" dirty="0" err="1" smtClean="0"/>
              <a:t>लिए</a:t>
            </a:r>
            <a:endParaRPr lang="en-IN" dirty="0" smtClean="0"/>
          </a:p>
          <a:p>
            <a:pPr>
              <a:buNone/>
            </a:pPr>
            <a:r>
              <a:rPr lang="en-IN" sz="2400" dirty="0" smtClean="0"/>
              <a:t>&lt;</a:t>
            </a:r>
            <a:r>
              <a:rPr lang="en-IN" sz="2000" dirty="0" smtClean="0"/>
              <a:t>html&gt;</a:t>
            </a:r>
            <a:br>
              <a:rPr lang="en-IN" sz="2000" dirty="0" smtClean="0"/>
            </a:br>
            <a:r>
              <a:rPr lang="en-IN" sz="2000" dirty="0" smtClean="0"/>
              <a:t>&lt;head&gt;</a:t>
            </a:r>
            <a:br>
              <a:rPr lang="en-IN" sz="2000" dirty="0" smtClean="0"/>
            </a:br>
            <a:r>
              <a:rPr lang="en-IN" sz="2000" dirty="0" smtClean="0"/>
              <a:t>&lt;title&gt;Big text&lt;/title&gt;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&lt;big&gt; I’m a Big text &lt;/big&gt;</a:t>
            </a:r>
            <a:br>
              <a:rPr lang="en-IN" sz="2000" dirty="0" smtClean="0"/>
            </a:br>
            <a:r>
              <a:rPr lang="en-IN" sz="2000" dirty="0" smtClean="0"/>
              <a:t>&lt;/body&gt;</a:t>
            </a:r>
            <a:br>
              <a:rPr lang="en-IN" sz="2000" dirty="0" smtClean="0"/>
            </a:br>
            <a:r>
              <a:rPr lang="en-IN" sz="2000" dirty="0" smtClean="0"/>
              <a:t>&lt;/html&gt;</a:t>
            </a:r>
          </a:p>
          <a:p>
            <a:endParaRPr lang="en-IN" dirty="0"/>
          </a:p>
        </p:txBody>
      </p:sp>
      <p:pic>
        <p:nvPicPr>
          <p:cNvPr id="8" name="Picture 2" descr="C:\Users\suyash saxena\Desktop\cloud computing\big-600x209.png"/>
          <p:cNvPicPr>
            <a:picLocks noChangeAspect="1" noChangeArrowheads="1"/>
          </p:cNvPicPr>
          <p:nvPr/>
        </p:nvPicPr>
        <p:blipFill>
          <a:blip r:embed="rId2" cstate="print"/>
          <a:srcRect/>
          <a:stretch>
            <a:fillRect/>
          </a:stretch>
        </p:blipFill>
        <p:spPr bwMode="auto">
          <a:xfrm>
            <a:off x="5076056" y="1772816"/>
            <a:ext cx="2480657" cy="864096"/>
          </a:xfrm>
          <a:prstGeom prst="rect">
            <a:avLst/>
          </a:prstGeom>
          <a:noFill/>
        </p:spPr>
      </p:pic>
      <p:sp>
        <p:nvSpPr>
          <p:cNvPr id="9" name="Rectangle 8"/>
          <p:cNvSpPr/>
          <p:nvPr/>
        </p:nvSpPr>
        <p:spPr>
          <a:xfrm>
            <a:off x="611560" y="3573016"/>
            <a:ext cx="8208912" cy="2923877"/>
          </a:xfrm>
          <a:prstGeom prst="rect">
            <a:avLst/>
          </a:prstGeom>
        </p:spPr>
        <p:txBody>
          <a:bodyPr wrap="square">
            <a:spAutoFit/>
          </a:bodyPr>
          <a:lstStyle/>
          <a:p>
            <a:r>
              <a:rPr lang="en-IN" sz="2400" dirty="0" err="1" smtClean="0"/>
              <a:t>टेक्स्ट</a:t>
            </a:r>
            <a:r>
              <a:rPr lang="en-IN" sz="2400" dirty="0" smtClean="0"/>
              <a:t> को Small  </a:t>
            </a:r>
            <a:r>
              <a:rPr lang="en-IN" sz="2400" dirty="0" err="1" smtClean="0"/>
              <a:t>करन</a:t>
            </a:r>
            <a:r>
              <a:rPr lang="en-IN" sz="2400" dirty="0" smtClean="0"/>
              <a:t>े के </a:t>
            </a:r>
            <a:r>
              <a:rPr lang="en-IN" sz="2400" dirty="0" err="1" smtClean="0"/>
              <a:t>लिए</a:t>
            </a:r>
            <a:endParaRPr lang="en-IN" sz="2400" dirty="0" smtClean="0"/>
          </a:p>
          <a:p>
            <a:r>
              <a:rPr lang="en-IN" sz="2000" dirty="0" smtClean="0"/>
              <a:t>&lt;html&gt;</a:t>
            </a:r>
            <a:br>
              <a:rPr lang="en-IN" sz="2000" dirty="0" smtClean="0"/>
            </a:br>
            <a:r>
              <a:rPr lang="en-IN" sz="2000" dirty="0" smtClean="0"/>
              <a:t>&lt;head&gt;</a:t>
            </a:r>
            <a:br>
              <a:rPr lang="en-IN" sz="2000" dirty="0" smtClean="0"/>
            </a:br>
            <a:r>
              <a:rPr lang="en-IN" sz="2000" dirty="0" smtClean="0"/>
              <a:t>&lt;title&gt;Small text&lt;/title&gt;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&lt;small&gt; I’m a Small text &lt;/ small &gt;</a:t>
            </a:r>
            <a:br>
              <a:rPr lang="en-IN" sz="2000" dirty="0" smtClean="0"/>
            </a:br>
            <a:r>
              <a:rPr lang="en-IN" sz="2000" dirty="0" smtClean="0"/>
              <a:t>&lt;/body&gt;</a:t>
            </a:r>
            <a:br>
              <a:rPr lang="en-IN" sz="2000" dirty="0" smtClean="0"/>
            </a:br>
            <a:r>
              <a:rPr lang="en-IN" sz="2000" dirty="0" smtClean="0"/>
              <a:t>&lt;/html&gt;</a:t>
            </a:r>
            <a:endParaRPr lang="en-IN" sz="2000" dirty="0"/>
          </a:p>
        </p:txBody>
      </p:sp>
      <p:pic>
        <p:nvPicPr>
          <p:cNvPr id="3076" name="Picture 4" descr="C:\Users\suyash saxena\Desktop\cloud computing\small-text-e1516783131110-696x133.jpg"/>
          <p:cNvPicPr>
            <a:picLocks noChangeAspect="1" noChangeArrowheads="1"/>
          </p:cNvPicPr>
          <p:nvPr/>
        </p:nvPicPr>
        <p:blipFill>
          <a:blip r:embed="rId3" cstate="print"/>
          <a:srcRect/>
          <a:stretch>
            <a:fillRect/>
          </a:stretch>
        </p:blipFill>
        <p:spPr bwMode="auto">
          <a:xfrm>
            <a:off x="4535488" y="3717032"/>
            <a:ext cx="4189556" cy="158417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467544" y="332656"/>
            <a:ext cx="8229600" cy="6264696"/>
          </a:xfrm>
        </p:spPr>
        <p:txBody>
          <a:bodyPr>
            <a:normAutofit/>
          </a:bodyPr>
          <a:lstStyle/>
          <a:p>
            <a:r>
              <a:rPr lang="en-IN" dirty="0" err="1" smtClean="0"/>
              <a:t>टेक्स्ट</a:t>
            </a:r>
            <a:r>
              <a:rPr lang="en-IN" dirty="0" smtClean="0"/>
              <a:t> को </a:t>
            </a:r>
            <a:r>
              <a:rPr lang="en-IN" baseline="30000" dirty="0" smtClean="0"/>
              <a:t>Super Script</a:t>
            </a:r>
            <a:r>
              <a:rPr lang="en-IN" dirty="0" smtClean="0"/>
              <a:t>  </a:t>
            </a:r>
            <a:r>
              <a:rPr lang="en-IN" dirty="0" err="1" smtClean="0"/>
              <a:t>करन</a:t>
            </a:r>
            <a:r>
              <a:rPr lang="en-IN" dirty="0" smtClean="0"/>
              <a:t>े के </a:t>
            </a:r>
            <a:r>
              <a:rPr lang="en-IN" dirty="0" err="1" smtClean="0"/>
              <a:t>लिए</a:t>
            </a:r>
            <a:endParaRPr lang="en-IN" dirty="0" smtClean="0"/>
          </a:p>
          <a:p>
            <a:pPr>
              <a:buNone/>
            </a:pPr>
            <a:r>
              <a:rPr lang="en-IN" sz="2200" dirty="0" smtClean="0"/>
              <a:t>&lt;html&gt;</a:t>
            </a:r>
            <a:br>
              <a:rPr lang="en-IN" sz="2200" dirty="0" smtClean="0"/>
            </a:br>
            <a:r>
              <a:rPr lang="en-IN" sz="2200" dirty="0" smtClean="0"/>
              <a:t>&lt;head&gt;</a:t>
            </a:r>
            <a:br>
              <a:rPr lang="en-IN" sz="2200" dirty="0" smtClean="0"/>
            </a:br>
            <a:r>
              <a:rPr lang="en-IN" sz="2200" dirty="0" smtClean="0"/>
              <a:t>&lt;title&gt;Super Script text&lt;/title&gt;</a:t>
            </a:r>
            <a:br>
              <a:rPr lang="en-IN" sz="2200" dirty="0" smtClean="0"/>
            </a:br>
            <a:r>
              <a:rPr lang="en-IN" sz="2200" dirty="0" smtClean="0"/>
              <a:t>&lt;/head&gt;</a:t>
            </a:r>
            <a:br>
              <a:rPr lang="en-IN" sz="2200" dirty="0" smtClean="0"/>
            </a:br>
            <a:r>
              <a:rPr lang="en-IN" sz="2200" dirty="0" smtClean="0"/>
              <a:t>&lt;body&gt;</a:t>
            </a:r>
            <a:br>
              <a:rPr lang="en-IN" sz="2200" dirty="0" smtClean="0"/>
            </a:br>
            <a:r>
              <a:rPr lang="en-IN" sz="2200" dirty="0" smtClean="0"/>
              <a:t>10 &lt;sup&gt; </a:t>
            </a:r>
            <a:r>
              <a:rPr lang="en-IN" sz="2200" dirty="0" err="1" smtClean="0"/>
              <a:t>th</a:t>
            </a:r>
            <a:r>
              <a:rPr lang="en-IN" sz="2200" dirty="0" smtClean="0"/>
              <a:t> &lt;/ sup &gt;</a:t>
            </a:r>
            <a:br>
              <a:rPr lang="en-IN" sz="2200" dirty="0" smtClean="0"/>
            </a:br>
            <a:r>
              <a:rPr lang="en-IN" sz="2200" dirty="0" smtClean="0"/>
              <a:t>&lt;/body&gt;</a:t>
            </a:r>
            <a:br>
              <a:rPr lang="en-IN" sz="2200" dirty="0" smtClean="0"/>
            </a:br>
            <a:r>
              <a:rPr lang="en-IN" sz="2200" dirty="0" smtClean="0"/>
              <a:t>&lt;/html&gt;</a:t>
            </a:r>
          </a:p>
          <a:p>
            <a:pPr>
              <a:buNone/>
            </a:pPr>
            <a:r>
              <a:rPr lang="en-IN" dirty="0" smtClean="0"/>
              <a:t/>
            </a:r>
            <a:br>
              <a:rPr lang="en-IN" dirty="0" smtClean="0"/>
            </a:br>
            <a:endParaRPr lang="en-IN" dirty="0"/>
          </a:p>
        </p:txBody>
      </p:sp>
      <p:pic>
        <p:nvPicPr>
          <p:cNvPr id="10" name="Picture 2" descr="C:\Users\suyash saxena\Desktop\cloud computing\superscript-1-e1516783222204.png"/>
          <p:cNvPicPr>
            <a:picLocks noChangeAspect="1" noChangeArrowheads="1"/>
          </p:cNvPicPr>
          <p:nvPr/>
        </p:nvPicPr>
        <p:blipFill>
          <a:blip r:embed="rId2" cstate="print"/>
          <a:srcRect/>
          <a:stretch>
            <a:fillRect/>
          </a:stretch>
        </p:blipFill>
        <p:spPr bwMode="auto">
          <a:xfrm>
            <a:off x="3779913" y="2060848"/>
            <a:ext cx="4752528" cy="1137366"/>
          </a:xfrm>
          <a:prstGeom prst="rect">
            <a:avLst/>
          </a:prstGeom>
          <a:noFill/>
        </p:spPr>
      </p:pic>
      <p:sp>
        <p:nvSpPr>
          <p:cNvPr id="11" name="Rectangle 10"/>
          <p:cNvSpPr/>
          <p:nvPr/>
        </p:nvSpPr>
        <p:spPr>
          <a:xfrm>
            <a:off x="431032" y="3645024"/>
            <a:ext cx="8712968" cy="3600986"/>
          </a:xfrm>
          <a:prstGeom prst="rect">
            <a:avLst/>
          </a:prstGeom>
        </p:spPr>
        <p:txBody>
          <a:bodyPr wrap="square">
            <a:spAutoFit/>
          </a:bodyPr>
          <a:lstStyle/>
          <a:p>
            <a:pPr>
              <a:buFont typeface="Arial" pitchFamily="34" charset="0"/>
              <a:buChar char="•"/>
            </a:pPr>
            <a:r>
              <a:rPr lang="en-IN" sz="3200" dirty="0" smtClean="0"/>
              <a:t> </a:t>
            </a:r>
            <a:r>
              <a:rPr lang="hi-IN" sz="3200" dirty="0" smtClean="0"/>
              <a:t>टेक्स्ट को </a:t>
            </a:r>
            <a:r>
              <a:rPr lang="en-IN" sz="3200" baseline="-25000" dirty="0" smtClean="0"/>
              <a:t>Sub Script</a:t>
            </a:r>
            <a:r>
              <a:rPr lang="en-IN" sz="3200" dirty="0" smtClean="0"/>
              <a:t>  </a:t>
            </a:r>
            <a:r>
              <a:rPr lang="hi-IN" sz="3200" dirty="0" smtClean="0"/>
              <a:t>करने के लिए</a:t>
            </a:r>
          </a:p>
          <a:p>
            <a:r>
              <a:rPr lang="hi-IN" sz="2000" dirty="0" smtClean="0"/>
              <a:t>&lt;</a:t>
            </a:r>
            <a:r>
              <a:rPr lang="en-IN" sz="2000" dirty="0" smtClean="0"/>
              <a:t>html&gt;</a:t>
            </a:r>
            <a:br>
              <a:rPr lang="en-IN" sz="2000" dirty="0" smtClean="0"/>
            </a:br>
            <a:r>
              <a:rPr lang="en-IN" sz="2000" dirty="0" smtClean="0"/>
              <a:t>&lt;head&gt;</a:t>
            </a:r>
            <a:br>
              <a:rPr lang="en-IN" sz="2000" dirty="0" smtClean="0"/>
            </a:br>
            <a:r>
              <a:rPr lang="en-IN" sz="2000" dirty="0" smtClean="0"/>
              <a:t>&lt;title&gt; Sub Script  text&lt;/title&gt;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H &lt;sub&gt; 2 &lt;/sub&gt;O</a:t>
            </a:r>
            <a:br>
              <a:rPr lang="en-IN" sz="2000" dirty="0" smtClean="0"/>
            </a:br>
            <a:r>
              <a:rPr lang="en-IN" sz="2000" dirty="0" smtClean="0"/>
              <a:t>&lt;/body&gt;</a:t>
            </a:r>
            <a:br>
              <a:rPr lang="en-IN" sz="2000" dirty="0" smtClean="0"/>
            </a:br>
            <a:r>
              <a:rPr lang="en-IN" sz="2000" dirty="0" smtClean="0"/>
              <a:t>&lt;/html&gt;</a:t>
            </a:r>
          </a:p>
          <a:p>
            <a:r>
              <a:rPr lang="en-IN" dirty="0" smtClean="0"/>
              <a:t/>
            </a:r>
            <a:br>
              <a:rPr lang="en-IN" dirty="0" smtClean="0"/>
            </a:br>
            <a:endParaRPr lang="en-IN" dirty="0"/>
          </a:p>
        </p:txBody>
      </p:sp>
      <p:pic>
        <p:nvPicPr>
          <p:cNvPr id="12" name="Picture 3" descr="C:\Users\suyash saxena\Desktop\cloud computing\Subscript-e1516783738593.jpg"/>
          <p:cNvPicPr>
            <a:picLocks noChangeAspect="1" noChangeArrowheads="1"/>
          </p:cNvPicPr>
          <p:nvPr/>
        </p:nvPicPr>
        <p:blipFill>
          <a:blip r:embed="rId3" cstate="print"/>
          <a:srcRect/>
          <a:stretch>
            <a:fillRect/>
          </a:stretch>
        </p:blipFill>
        <p:spPr bwMode="auto">
          <a:xfrm>
            <a:off x="4283968" y="4653136"/>
            <a:ext cx="4248472" cy="165618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7" name="Content Placeholder 6"/>
          <p:cNvSpPr>
            <a:spLocks noGrp="1"/>
          </p:cNvSpPr>
          <p:nvPr>
            <p:ph idx="1"/>
          </p:nvPr>
        </p:nvSpPr>
        <p:spPr>
          <a:xfrm>
            <a:off x="467544" y="404664"/>
            <a:ext cx="8229600" cy="6192688"/>
          </a:xfrm>
        </p:spPr>
        <p:txBody>
          <a:bodyPr>
            <a:normAutofit/>
          </a:bodyPr>
          <a:lstStyle/>
          <a:p>
            <a:pPr>
              <a:buNone/>
            </a:pPr>
            <a:r>
              <a:rPr lang="en-IN" sz="4100" b="1" u="sng" dirty="0" err="1" smtClean="0"/>
              <a:t>टेक्स्ट</a:t>
            </a:r>
            <a:r>
              <a:rPr lang="en-IN" sz="4100" b="1" u="sng" dirty="0" smtClean="0"/>
              <a:t> की Heading </a:t>
            </a:r>
            <a:r>
              <a:rPr lang="en-IN" sz="4100" b="1" u="sng" dirty="0" err="1" smtClean="0"/>
              <a:t>बनान</a:t>
            </a:r>
            <a:r>
              <a:rPr lang="en-IN" sz="4100" b="1" u="sng" dirty="0" smtClean="0"/>
              <a:t>े के </a:t>
            </a:r>
            <a:r>
              <a:rPr lang="en-IN" sz="4100" b="1" u="sng" dirty="0" err="1" smtClean="0"/>
              <a:t>लिए</a:t>
            </a:r>
            <a:endParaRPr lang="en-IN" sz="4100" b="1" u="sng" dirty="0" smtClean="0"/>
          </a:p>
          <a:p>
            <a:pPr>
              <a:buNone/>
            </a:pPr>
            <a:r>
              <a:rPr lang="en-IN" sz="2200" dirty="0" smtClean="0"/>
              <a:t>&lt;html&gt;</a:t>
            </a:r>
            <a:br>
              <a:rPr lang="en-IN" sz="2200" dirty="0" smtClean="0"/>
            </a:br>
            <a:r>
              <a:rPr lang="en-IN" sz="2200" dirty="0" smtClean="0"/>
              <a:t>&lt;head&gt;</a:t>
            </a:r>
            <a:br>
              <a:rPr lang="en-IN" sz="2200" dirty="0" smtClean="0"/>
            </a:br>
            <a:r>
              <a:rPr lang="en-IN" sz="2200" dirty="0" smtClean="0"/>
              <a:t>&lt;title&gt; Heading text&lt;/title&gt;</a:t>
            </a:r>
            <a:br>
              <a:rPr lang="en-IN" sz="2200" dirty="0" smtClean="0"/>
            </a:br>
            <a:r>
              <a:rPr lang="en-IN" sz="2200" dirty="0" smtClean="0"/>
              <a:t>&lt;/head&gt;</a:t>
            </a:r>
            <a:br>
              <a:rPr lang="en-IN" sz="2200" dirty="0" smtClean="0"/>
            </a:br>
            <a:r>
              <a:rPr lang="en-IN" sz="2200" dirty="0" smtClean="0"/>
              <a:t>&lt;body&gt;</a:t>
            </a:r>
            <a:br>
              <a:rPr lang="en-IN" sz="2200" dirty="0" smtClean="0"/>
            </a:br>
            <a:r>
              <a:rPr lang="en-IN" sz="2200" dirty="0" smtClean="0"/>
              <a:t>&lt;h1&gt; HEADING 1 &lt;/h1&gt;</a:t>
            </a:r>
            <a:br>
              <a:rPr lang="en-IN" sz="2200" dirty="0" smtClean="0"/>
            </a:br>
            <a:r>
              <a:rPr lang="en-IN" sz="2200" dirty="0" smtClean="0"/>
              <a:t>&lt;h2&gt; HEADING 2 &lt;/h2&gt;</a:t>
            </a:r>
            <a:br>
              <a:rPr lang="en-IN" sz="2200" dirty="0" smtClean="0"/>
            </a:br>
            <a:r>
              <a:rPr lang="en-IN" sz="2200" dirty="0" smtClean="0"/>
              <a:t>&lt;h3&gt; HEADING 3 &lt;/h3&gt;</a:t>
            </a:r>
            <a:br>
              <a:rPr lang="en-IN" sz="2200" dirty="0" smtClean="0"/>
            </a:br>
            <a:r>
              <a:rPr lang="en-IN" sz="2200" dirty="0" smtClean="0"/>
              <a:t>&lt;h4&gt; HEADING 4 &lt;/h4&gt;</a:t>
            </a:r>
            <a:br>
              <a:rPr lang="en-IN" sz="2200" dirty="0" smtClean="0"/>
            </a:br>
            <a:r>
              <a:rPr lang="en-IN" sz="2200" dirty="0" smtClean="0"/>
              <a:t>&lt;h5&gt; HEADING 5 &lt;/h5&gt;</a:t>
            </a:r>
            <a:br>
              <a:rPr lang="en-IN" sz="2200" dirty="0" smtClean="0"/>
            </a:br>
            <a:r>
              <a:rPr lang="en-IN" sz="2200" dirty="0" smtClean="0"/>
              <a:t>&lt;h6&gt; HEADING 6 &lt;/h6&gt;</a:t>
            </a:r>
            <a:br>
              <a:rPr lang="en-IN" sz="2200" dirty="0" smtClean="0"/>
            </a:br>
            <a:r>
              <a:rPr lang="en-IN" sz="2200" dirty="0" smtClean="0"/>
              <a:t>&lt;/body&gt;</a:t>
            </a:r>
            <a:br>
              <a:rPr lang="en-IN" sz="2200" dirty="0" smtClean="0"/>
            </a:br>
            <a:r>
              <a:rPr lang="en-IN" sz="2200" dirty="0" smtClean="0"/>
              <a:t>&lt;/html&gt;</a:t>
            </a:r>
          </a:p>
          <a:p>
            <a:endParaRPr lang="en-IN" dirty="0"/>
          </a:p>
        </p:txBody>
      </p:sp>
      <p:pic>
        <p:nvPicPr>
          <p:cNvPr id="8" name="Picture 2" descr="C:\Users\suyash saxena\Desktop\cloud computing\HEADING-e1516783767983.png"/>
          <p:cNvPicPr>
            <a:picLocks noChangeAspect="1" noChangeArrowheads="1"/>
          </p:cNvPicPr>
          <p:nvPr/>
        </p:nvPicPr>
        <p:blipFill>
          <a:blip r:embed="rId2" cstate="print"/>
          <a:srcRect/>
          <a:stretch>
            <a:fillRect/>
          </a:stretch>
        </p:blipFill>
        <p:spPr bwMode="auto">
          <a:xfrm>
            <a:off x="4355976" y="1628800"/>
            <a:ext cx="4608512" cy="381642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467544" y="260648"/>
            <a:ext cx="8229600" cy="6597352"/>
          </a:xfrm>
        </p:spPr>
        <p:txBody>
          <a:bodyPr>
            <a:normAutofit/>
          </a:bodyPr>
          <a:lstStyle/>
          <a:p>
            <a:pPr>
              <a:buNone/>
            </a:pPr>
            <a:r>
              <a:rPr lang="en-IN" sz="2800" b="1" u="sng" dirty="0" smtClean="0"/>
              <a:t>Paragraph </a:t>
            </a:r>
            <a:r>
              <a:rPr lang="en-IN" sz="2800" b="1" u="sng" dirty="0" err="1" smtClean="0"/>
              <a:t>बनान</a:t>
            </a:r>
            <a:r>
              <a:rPr lang="en-IN" sz="2800" b="1" u="sng" dirty="0" smtClean="0"/>
              <a:t>े के </a:t>
            </a:r>
            <a:r>
              <a:rPr lang="en-IN" sz="2800" b="1" u="sng" dirty="0" err="1" smtClean="0"/>
              <a:t>लिए</a:t>
            </a:r>
            <a:endParaRPr lang="en-IN" sz="2800" b="1" u="sng" dirty="0" smtClean="0"/>
          </a:p>
          <a:p>
            <a:pPr>
              <a:buNone/>
            </a:pPr>
            <a:r>
              <a:rPr lang="en-IN" sz="1600" dirty="0" smtClean="0"/>
              <a:t>&lt;html&gt;</a:t>
            </a:r>
            <a:br>
              <a:rPr lang="en-IN" sz="1600" dirty="0" smtClean="0"/>
            </a:br>
            <a:r>
              <a:rPr lang="en-IN" sz="1600" dirty="0" smtClean="0"/>
              <a:t>&lt;head&gt;</a:t>
            </a:r>
            <a:br>
              <a:rPr lang="en-IN" sz="1600" dirty="0" smtClean="0"/>
            </a:br>
            <a:r>
              <a:rPr lang="en-IN" sz="1600" dirty="0" smtClean="0"/>
              <a:t>&lt;title&gt; Paragraph text&lt;/title&gt;</a:t>
            </a:r>
            <a:br>
              <a:rPr lang="en-IN" sz="1600" dirty="0" smtClean="0"/>
            </a:br>
            <a:r>
              <a:rPr lang="en-IN" sz="1600" dirty="0" smtClean="0"/>
              <a:t>&lt;/head&gt;|</a:t>
            </a:r>
            <a:br>
              <a:rPr lang="en-IN" sz="1600" dirty="0" smtClean="0"/>
            </a:br>
            <a:r>
              <a:rPr lang="en-IN" sz="1600" dirty="0" smtClean="0"/>
              <a:t>&lt;body&gt;</a:t>
            </a:r>
            <a:br>
              <a:rPr lang="en-IN" sz="1600" dirty="0" smtClean="0"/>
            </a:br>
            <a:r>
              <a:rPr lang="en-IN" sz="1600" dirty="0" smtClean="0"/>
              <a:t>&lt;p&gt; Use Document Workspaces to simplify the process of co-writing, editing, and reviewing documents with others in real time through Microsoft Office Word 2003, Microsoft Office Excel 2003, Microsoft Office PowerPoint 2003, or Microsoft Office Visio 2003. &lt;/p&gt;</a:t>
            </a:r>
          </a:p>
          <a:p>
            <a:pPr>
              <a:buNone/>
            </a:pPr>
            <a:r>
              <a:rPr lang="en-IN" sz="1600" dirty="0" smtClean="0"/>
              <a:t>&lt;p&gt;A Document Workspace site is a Microsoft Windows SharePoint Services site that is </a:t>
            </a:r>
            <a:r>
              <a:rPr lang="en-IN" sz="1600" dirty="0" err="1" smtClean="0"/>
              <a:t>centered</a:t>
            </a:r>
            <a:r>
              <a:rPr lang="en-IN" sz="1600" dirty="0" smtClean="0"/>
              <a:t> around one or more documents. Colleagues can easily work together on the document — either by working directly on the Document Workspace copy or by working on their own copy, which they can update periodically with changes that have been saved to the copy on the Document Workspace site. &lt;/p&gt;</a:t>
            </a:r>
            <a:br>
              <a:rPr lang="en-IN" sz="1600" dirty="0" smtClean="0"/>
            </a:br>
            <a:r>
              <a:rPr lang="en-IN" sz="1600" dirty="0" smtClean="0"/>
              <a:t>&lt;/body&gt;</a:t>
            </a:r>
            <a:br>
              <a:rPr lang="en-IN" sz="1600" dirty="0" smtClean="0"/>
            </a:br>
            <a:r>
              <a:rPr lang="en-IN" sz="1600" dirty="0" smtClean="0"/>
              <a:t>&lt;/html&gt;</a:t>
            </a:r>
          </a:p>
          <a:p>
            <a:pPr>
              <a:buNone/>
            </a:pPr>
            <a:endParaRPr lang="en-IN" dirty="0"/>
          </a:p>
        </p:txBody>
      </p:sp>
      <p:pic>
        <p:nvPicPr>
          <p:cNvPr id="6" name="Picture 2" descr="C:\Users\suyash saxena\Desktop\cloud computing\paragraph-e1516783807853.jpg"/>
          <p:cNvPicPr>
            <a:picLocks noChangeAspect="1" noChangeArrowheads="1"/>
          </p:cNvPicPr>
          <p:nvPr/>
        </p:nvPicPr>
        <p:blipFill>
          <a:blip r:embed="rId2" cstate="print"/>
          <a:srcRect/>
          <a:stretch>
            <a:fillRect/>
          </a:stretch>
        </p:blipFill>
        <p:spPr bwMode="auto">
          <a:xfrm>
            <a:off x="539552" y="4509120"/>
            <a:ext cx="8208912" cy="216024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323528" y="260648"/>
            <a:ext cx="8568952" cy="6336704"/>
          </a:xfrm>
        </p:spPr>
        <p:txBody>
          <a:bodyPr>
            <a:normAutofit/>
          </a:bodyPr>
          <a:lstStyle/>
          <a:p>
            <a:pPr>
              <a:buNone/>
            </a:pPr>
            <a:r>
              <a:rPr lang="en-IN" dirty="0" smtClean="0"/>
              <a:t>Text </a:t>
            </a:r>
            <a:r>
              <a:rPr lang="hi-IN" dirty="0" smtClean="0"/>
              <a:t>को </a:t>
            </a:r>
            <a:r>
              <a:rPr lang="en-IN" dirty="0" smtClean="0"/>
              <a:t>align  </a:t>
            </a:r>
            <a:r>
              <a:rPr lang="hi-IN" dirty="0" smtClean="0"/>
              <a:t>करने के लिए</a:t>
            </a:r>
          </a:p>
          <a:p>
            <a:pPr>
              <a:buNone/>
            </a:pPr>
            <a:r>
              <a:rPr lang="hi-IN" sz="2200" dirty="0" smtClean="0"/>
              <a:t>&lt;</a:t>
            </a:r>
            <a:r>
              <a:rPr lang="en-IN" sz="2200" dirty="0" smtClean="0"/>
              <a:t>html&gt;</a:t>
            </a:r>
            <a:br>
              <a:rPr lang="en-IN" sz="2200" dirty="0" smtClean="0"/>
            </a:br>
            <a:r>
              <a:rPr lang="en-IN" sz="2200" dirty="0" smtClean="0"/>
              <a:t>&lt;head&gt;</a:t>
            </a:r>
            <a:br>
              <a:rPr lang="en-IN" sz="2200" dirty="0" smtClean="0"/>
            </a:br>
            <a:r>
              <a:rPr lang="en-IN" sz="2200" dirty="0" smtClean="0"/>
              <a:t>&lt;title&gt; Align text&lt;/title&gt;</a:t>
            </a:r>
            <a:br>
              <a:rPr lang="en-IN" sz="2200" dirty="0" smtClean="0"/>
            </a:br>
            <a:r>
              <a:rPr lang="en-IN" sz="2200" dirty="0" smtClean="0"/>
              <a:t>&lt;/head&gt;</a:t>
            </a:r>
            <a:br>
              <a:rPr lang="en-IN" sz="2200" dirty="0" smtClean="0"/>
            </a:br>
            <a:r>
              <a:rPr lang="en-IN" sz="2200" dirty="0" smtClean="0"/>
              <a:t>&lt;body&gt;</a:t>
            </a:r>
            <a:br>
              <a:rPr lang="en-IN" sz="2200" dirty="0" smtClean="0"/>
            </a:br>
            <a:r>
              <a:rPr lang="en-IN" sz="2200" dirty="0" smtClean="0"/>
              <a:t>&lt;p align=”left”&gt;This is Left align text.&lt;/p&gt;</a:t>
            </a:r>
            <a:br>
              <a:rPr lang="en-IN" sz="2200" dirty="0" smtClean="0"/>
            </a:br>
            <a:r>
              <a:rPr lang="en-IN" sz="2200" dirty="0" smtClean="0"/>
              <a:t>&lt;p align=”</a:t>
            </a:r>
            <a:r>
              <a:rPr lang="en-IN" sz="2200" dirty="0" err="1" smtClean="0"/>
              <a:t>center</a:t>
            </a:r>
            <a:r>
              <a:rPr lang="en-IN" sz="2200" dirty="0" smtClean="0"/>
              <a:t>”&gt;This is </a:t>
            </a:r>
            <a:r>
              <a:rPr lang="en-IN" sz="2200" dirty="0" err="1" smtClean="0"/>
              <a:t>Center</a:t>
            </a:r>
            <a:r>
              <a:rPr lang="en-IN" sz="2200" dirty="0" smtClean="0"/>
              <a:t> align text.&lt;/p&gt;</a:t>
            </a:r>
            <a:br>
              <a:rPr lang="en-IN" sz="2200" dirty="0" smtClean="0"/>
            </a:br>
            <a:r>
              <a:rPr lang="en-IN" sz="2200" dirty="0" smtClean="0"/>
              <a:t>&lt;p align=”right”&gt;This is Right align text.&lt;/p&gt;</a:t>
            </a:r>
            <a:br>
              <a:rPr lang="en-IN" sz="2200" dirty="0" smtClean="0"/>
            </a:br>
            <a:r>
              <a:rPr lang="en-IN" sz="2200" dirty="0" smtClean="0"/>
              <a:t>&lt;/body&gt;</a:t>
            </a:r>
            <a:br>
              <a:rPr lang="en-IN" sz="2200" dirty="0" smtClean="0"/>
            </a:br>
            <a:r>
              <a:rPr lang="en-IN" sz="2200" dirty="0" smtClean="0"/>
              <a:t>&lt;/html&gt;</a:t>
            </a:r>
          </a:p>
          <a:p>
            <a:endParaRPr lang="en-IN" dirty="0"/>
          </a:p>
        </p:txBody>
      </p:sp>
      <p:pic>
        <p:nvPicPr>
          <p:cNvPr id="6" name="Picture 2" descr="C:\Users\suyash saxena\Desktop\cloud computing\align-e1516783978351-600x188.jpg"/>
          <p:cNvPicPr>
            <a:picLocks noChangeAspect="1" noChangeArrowheads="1"/>
          </p:cNvPicPr>
          <p:nvPr/>
        </p:nvPicPr>
        <p:blipFill>
          <a:blip r:embed="rId2" cstate="print"/>
          <a:srcRect/>
          <a:stretch>
            <a:fillRect/>
          </a:stretch>
        </p:blipFill>
        <p:spPr bwMode="auto">
          <a:xfrm>
            <a:off x="827584" y="4365104"/>
            <a:ext cx="7632848" cy="223224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395536" y="188640"/>
            <a:ext cx="8748464" cy="6120680"/>
          </a:xfrm>
        </p:spPr>
        <p:txBody>
          <a:bodyPr>
            <a:normAutofit/>
          </a:bodyPr>
          <a:lstStyle/>
          <a:p>
            <a:pPr>
              <a:buNone/>
            </a:pPr>
            <a:r>
              <a:rPr lang="en-IN" sz="3500" dirty="0" smtClean="0"/>
              <a:t>Text </a:t>
            </a:r>
            <a:r>
              <a:rPr lang="hi-IN" sz="3500" dirty="0" smtClean="0"/>
              <a:t>की </a:t>
            </a:r>
            <a:r>
              <a:rPr lang="en-IN" sz="3500" dirty="0" smtClean="0"/>
              <a:t>font formatting change </a:t>
            </a:r>
            <a:r>
              <a:rPr lang="hi-IN" sz="3500" dirty="0" smtClean="0"/>
              <a:t>करने के लिए</a:t>
            </a:r>
          </a:p>
          <a:p>
            <a:pPr>
              <a:buNone/>
            </a:pPr>
            <a:r>
              <a:rPr lang="hi-IN" sz="2000" dirty="0" smtClean="0"/>
              <a:t>&lt;</a:t>
            </a:r>
            <a:r>
              <a:rPr lang="en-IN" sz="2000" dirty="0" smtClean="0"/>
              <a:t>html&gt;</a:t>
            </a:r>
            <a:br>
              <a:rPr lang="en-IN" sz="2000" dirty="0" smtClean="0"/>
            </a:br>
            <a:r>
              <a:rPr lang="en-IN" sz="2000" dirty="0" smtClean="0"/>
              <a:t>&lt;head&gt;</a:t>
            </a:r>
            <a:br>
              <a:rPr lang="en-IN" sz="2000" dirty="0" smtClean="0"/>
            </a:br>
            <a:r>
              <a:rPr lang="en-IN" sz="2000" dirty="0" smtClean="0"/>
              <a:t>&lt;title&gt; font formatting &lt;/title&gt;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&lt;font face=”</a:t>
            </a:r>
            <a:r>
              <a:rPr lang="en-IN" sz="2000" dirty="0" err="1" smtClean="0"/>
              <a:t>verdana</a:t>
            </a:r>
            <a:r>
              <a:rPr lang="en-IN" sz="2000" dirty="0" smtClean="0"/>
              <a:t>” </a:t>
            </a:r>
            <a:r>
              <a:rPr lang="en-IN" sz="2000" dirty="0" err="1" smtClean="0"/>
              <a:t>color</a:t>
            </a:r>
            <a:r>
              <a:rPr lang="en-IN" sz="2000" dirty="0" smtClean="0"/>
              <a:t>=”green” size = “5”&gt;This is some text&lt;/font&gt;&lt;/ </a:t>
            </a:r>
            <a:r>
              <a:rPr lang="en-IN" sz="2000" dirty="0" err="1" smtClean="0"/>
              <a:t>br</a:t>
            </a:r>
            <a:r>
              <a:rPr lang="en-IN" sz="2000" dirty="0" smtClean="0"/>
              <a:t>&gt;</a:t>
            </a:r>
            <a:br>
              <a:rPr lang="en-IN" sz="2000" dirty="0" smtClean="0"/>
            </a:br>
            <a:r>
              <a:rPr lang="en-IN" sz="2000" dirty="0" smtClean="0"/>
              <a:t>&lt;font face=”Arial” </a:t>
            </a:r>
            <a:r>
              <a:rPr lang="en-IN" sz="2000" dirty="0" err="1" smtClean="0"/>
              <a:t>color</a:t>
            </a:r>
            <a:r>
              <a:rPr lang="en-IN" sz="2000" dirty="0" smtClean="0"/>
              <a:t>=”Red” size = “5”&gt;This is some text&lt;/font&gt;&lt;/ </a:t>
            </a:r>
            <a:r>
              <a:rPr lang="en-IN" sz="2000" dirty="0" err="1" smtClean="0"/>
              <a:t>br</a:t>
            </a:r>
            <a:r>
              <a:rPr lang="en-IN" sz="2000" dirty="0" smtClean="0"/>
              <a:t>&gt;</a:t>
            </a:r>
            <a:br>
              <a:rPr lang="en-IN" sz="2000" dirty="0" smtClean="0"/>
            </a:br>
            <a:r>
              <a:rPr lang="en-IN" sz="2000" dirty="0" smtClean="0"/>
              <a:t>&lt;font face=”</a:t>
            </a:r>
            <a:r>
              <a:rPr lang="en-IN" sz="2000" dirty="0" err="1" smtClean="0"/>
              <a:t>Calibri</a:t>
            </a:r>
            <a:r>
              <a:rPr lang="en-IN" sz="2000" dirty="0" smtClean="0"/>
              <a:t>” </a:t>
            </a:r>
            <a:r>
              <a:rPr lang="en-IN" sz="2000" dirty="0" err="1" smtClean="0"/>
              <a:t>color</a:t>
            </a:r>
            <a:r>
              <a:rPr lang="en-IN" sz="2000" dirty="0" smtClean="0"/>
              <a:t>=”Blue” size = “5”&gt;This is some text&lt;/font&gt;&lt;/ </a:t>
            </a:r>
            <a:r>
              <a:rPr lang="en-IN" sz="2000" dirty="0" err="1" smtClean="0"/>
              <a:t>br</a:t>
            </a:r>
            <a:r>
              <a:rPr lang="en-IN" sz="2000" dirty="0" smtClean="0"/>
              <a:t>&gt;</a:t>
            </a:r>
            <a:br>
              <a:rPr lang="en-IN" sz="2000" dirty="0" smtClean="0"/>
            </a:br>
            <a:r>
              <a:rPr lang="en-IN" sz="2000" dirty="0" smtClean="0"/>
              <a:t>&lt;/body&gt;</a:t>
            </a:r>
            <a:br>
              <a:rPr lang="en-IN" sz="2000" dirty="0" smtClean="0"/>
            </a:br>
            <a:r>
              <a:rPr lang="en-IN" sz="2000" dirty="0" smtClean="0"/>
              <a:t>&lt;/html&gt;</a:t>
            </a:r>
          </a:p>
          <a:p>
            <a:pPr>
              <a:buNone/>
            </a:pPr>
            <a:endParaRPr lang="en-IN" dirty="0"/>
          </a:p>
        </p:txBody>
      </p:sp>
      <p:pic>
        <p:nvPicPr>
          <p:cNvPr id="6" name="Picture 2" descr="C:\Users\suyash saxena\Desktop\cloud computing\fontface-e1516784026966.jpg"/>
          <p:cNvPicPr>
            <a:picLocks noChangeAspect="1" noChangeArrowheads="1"/>
          </p:cNvPicPr>
          <p:nvPr/>
        </p:nvPicPr>
        <p:blipFill>
          <a:blip r:embed="rId2" cstate="print"/>
          <a:srcRect/>
          <a:stretch>
            <a:fillRect/>
          </a:stretch>
        </p:blipFill>
        <p:spPr bwMode="auto">
          <a:xfrm>
            <a:off x="683568" y="4149080"/>
            <a:ext cx="7920880" cy="223224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395536" y="332656"/>
            <a:ext cx="8229600" cy="6120680"/>
          </a:xfrm>
        </p:spPr>
        <p:txBody>
          <a:bodyPr>
            <a:normAutofit/>
          </a:bodyPr>
          <a:lstStyle/>
          <a:p>
            <a:pPr>
              <a:buNone/>
            </a:pPr>
            <a:r>
              <a:rPr lang="en-IN" sz="4700" b="1" u="sng" dirty="0" smtClean="0"/>
              <a:t>LIST TAG IN HTML</a:t>
            </a:r>
          </a:p>
          <a:p>
            <a:pPr>
              <a:buNone/>
            </a:pPr>
            <a:endParaRPr lang="en-IN" dirty="0" smtClean="0"/>
          </a:p>
          <a:p>
            <a:pPr>
              <a:buNone/>
            </a:pPr>
            <a:r>
              <a:rPr lang="en-IN" sz="2400" dirty="0" smtClean="0">
                <a:latin typeface="Arial Black" pitchFamily="34" charset="0"/>
              </a:rPr>
              <a:t>     </a:t>
            </a:r>
            <a:r>
              <a:rPr lang="hi-IN" sz="2400" dirty="0" smtClean="0">
                <a:latin typeface="Arial Black" pitchFamily="34" charset="0"/>
              </a:rPr>
              <a:t>इस टैग का प्रयोग </a:t>
            </a:r>
            <a:r>
              <a:rPr lang="en-IN" sz="2400" dirty="0" smtClean="0">
                <a:latin typeface="Arial Black" pitchFamily="34" charset="0"/>
              </a:rPr>
              <a:t>items </a:t>
            </a:r>
            <a:r>
              <a:rPr lang="hi-IN" sz="2400" dirty="0" smtClean="0">
                <a:latin typeface="Arial Black" pitchFamily="34" charset="0"/>
              </a:rPr>
              <a:t>की लिस्ट को </a:t>
            </a:r>
            <a:r>
              <a:rPr lang="en-IN" sz="2400" dirty="0" smtClean="0">
                <a:latin typeface="Arial Black" pitchFamily="34" charset="0"/>
              </a:rPr>
              <a:t>arrange </a:t>
            </a:r>
            <a:r>
              <a:rPr lang="hi-IN" sz="2400" dirty="0" smtClean="0">
                <a:latin typeface="Arial Black" pitchFamily="34" charset="0"/>
              </a:rPr>
              <a:t>करने के लिए किया जाता हैं यह टैग मुख्यतः तीन प्रकार की सूचियों का समर्थन करता है। जिसमे </a:t>
            </a:r>
            <a:r>
              <a:rPr lang="en-IN" sz="2400" dirty="0" smtClean="0">
                <a:latin typeface="Arial Black" pitchFamily="34" charset="0"/>
              </a:rPr>
              <a:t>ordered list, unordered list and </a:t>
            </a:r>
            <a:r>
              <a:rPr lang="en-IN" sz="2400" dirty="0" err="1" smtClean="0">
                <a:latin typeface="Arial Black" pitchFamily="34" charset="0"/>
              </a:rPr>
              <a:t>Definetion</a:t>
            </a:r>
            <a:r>
              <a:rPr lang="en-IN" sz="2400" dirty="0" smtClean="0">
                <a:latin typeface="Arial Black" pitchFamily="34" charset="0"/>
              </a:rPr>
              <a:t> list </a:t>
            </a:r>
            <a:r>
              <a:rPr lang="hi-IN" sz="2400" dirty="0" smtClean="0">
                <a:latin typeface="Arial Black" pitchFamily="34" charset="0"/>
              </a:rPr>
              <a:t>बना सकते है। विभिन्न </a:t>
            </a:r>
            <a:r>
              <a:rPr lang="en-IN" sz="2400" dirty="0" smtClean="0">
                <a:latin typeface="Arial Black" pitchFamily="34" charset="0"/>
              </a:rPr>
              <a:t>Tag </a:t>
            </a:r>
            <a:r>
              <a:rPr lang="hi-IN" sz="2400" dirty="0" smtClean="0">
                <a:latin typeface="Arial Black" pitchFamily="34" charset="0"/>
              </a:rPr>
              <a:t>की सहायता से </a:t>
            </a:r>
            <a:r>
              <a:rPr lang="en-IN" sz="2400" dirty="0" smtClean="0">
                <a:latin typeface="Arial Black" pitchFamily="34" charset="0"/>
              </a:rPr>
              <a:t>html </a:t>
            </a:r>
            <a:r>
              <a:rPr lang="hi-IN" sz="2400" dirty="0" smtClean="0">
                <a:latin typeface="Arial Black" pitchFamily="34" charset="0"/>
              </a:rPr>
              <a:t>मे आप आसानी से सूची बना सकते है। दोनो </a:t>
            </a:r>
            <a:r>
              <a:rPr lang="en-IN" sz="2400" dirty="0" smtClean="0">
                <a:latin typeface="Arial Black" pitchFamily="34" charset="0"/>
              </a:rPr>
              <a:t>Ordered </a:t>
            </a:r>
            <a:r>
              <a:rPr lang="hi-IN" sz="2400" dirty="0" smtClean="0">
                <a:latin typeface="Arial Black" pitchFamily="34" charset="0"/>
              </a:rPr>
              <a:t>और </a:t>
            </a:r>
            <a:r>
              <a:rPr lang="en-IN" sz="2400" dirty="0" smtClean="0">
                <a:latin typeface="Arial Black" pitchFamily="34" charset="0"/>
              </a:rPr>
              <a:t>Unordered </a:t>
            </a:r>
            <a:r>
              <a:rPr lang="hi-IN" sz="2400" dirty="0" smtClean="0">
                <a:latin typeface="Arial Black" pitchFamily="34" charset="0"/>
              </a:rPr>
              <a:t>सूची बनाने के लिये सूची के आरंभ तथा अंत मे </a:t>
            </a:r>
            <a:r>
              <a:rPr lang="en-IN" sz="2400" dirty="0" smtClean="0">
                <a:latin typeface="Arial Black" pitchFamily="34" charset="0"/>
              </a:rPr>
              <a:t>Tag </a:t>
            </a:r>
            <a:r>
              <a:rPr lang="hi-IN" sz="2400" dirty="0" smtClean="0">
                <a:latin typeface="Arial Black" pitchFamily="34" charset="0"/>
              </a:rPr>
              <a:t>देना जरूरी है। साथ ही एक स्पेशल </a:t>
            </a:r>
            <a:r>
              <a:rPr lang="en-IN" sz="2400" dirty="0" smtClean="0">
                <a:latin typeface="Arial Black" pitchFamily="34" charset="0"/>
              </a:rPr>
              <a:t>Tag </a:t>
            </a:r>
            <a:r>
              <a:rPr lang="hi-IN" sz="2400" dirty="0" smtClean="0">
                <a:latin typeface="Arial Black" pitchFamily="34" charset="0"/>
              </a:rPr>
              <a:t>जो यह बताता है कि प्रत्येक सूची घटक कहां से चालू होती है।</a:t>
            </a:r>
            <a:br>
              <a:rPr lang="hi-IN" sz="2400" dirty="0" smtClean="0">
                <a:latin typeface="Arial Black" pitchFamily="34" charset="0"/>
              </a:rPr>
            </a:br>
            <a:r>
              <a:rPr lang="hi-IN" sz="2400" dirty="0" smtClean="0">
                <a:latin typeface="Arial Black" pitchFamily="34" charset="0"/>
              </a:rPr>
              <a:t>1. </a:t>
            </a:r>
            <a:r>
              <a:rPr lang="en-IN" sz="2400" dirty="0" smtClean="0">
                <a:latin typeface="Arial Black" pitchFamily="34" charset="0"/>
              </a:rPr>
              <a:t>ordered List</a:t>
            </a:r>
            <a:br>
              <a:rPr lang="en-IN" sz="2400" dirty="0" smtClean="0">
                <a:latin typeface="Arial Black" pitchFamily="34" charset="0"/>
              </a:rPr>
            </a:br>
            <a:r>
              <a:rPr lang="en-IN" sz="2400" dirty="0" smtClean="0">
                <a:latin typeface="Arial Black" pitchFamily="34" charset="0"/>
              </a:rPr>
              <a:t>2. Unordered List</a:t>
            </a:r>
            <a:br>
              <a:rPr lang="en-IN" sz="2400" dirty="0" smtClean="0">
                <a:latin typeface="Arial Black" pitchFamily="34" charset="0"/>
              </a:rPr>
            </a:br>
            <a:r>
              <a:rPr lang="en-IN" sz="2400" dirty="0" smtClean="0">
                <a:latin typeface="Arial Black" pitchFamily="34" charset="0"/>
              </a:rPr>
              <a:t>3. Definition List</a:t>
            </a:r>
          </a:p>
          <a:p>
            <a:pPr>
              <a:buNone/>
            </a:pPr>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229600" cy="6192688"/>
          </a:xfrm>
        </p:spPr>
        <p:txBody>
          <a:bodyPr>
            <a:normAutofit fontScale="85000" lnSpcReduction="20000"/>
          </a:bodyPr>
          <a:lstStyle/>
          <a:p>
            <a:pPr>
              <a:buNone/>
            </a:pPr>
            <a:r>
              <a:rPr lang="en-IN" sz="2800" b="1" dirty="0" smtClean="0"/>
              <a:t>1. Order List:-</a:t>
            </a:r>
            <a:endParaRPr lang="en-IN" sz="2800" dirty="0" smtClean="0"/>
          </a:p>
          <a:p>
            <a:pPr>
              <a:buNone/>
            </a:pPr>
            <a:r>
              <a:rPr lang="en-IN" sz="2800" dirty="0" smtClean="0"/>
              <a:t>List </a:t>
            </a:r>
            <a:r>
              <a:rPr lang="hi-IN" sz="2800" dirty="0" smtClean="0"/>
              <a:t>में नंबर जोड़ने के लिए हम </a:t>
            </a:r>
            <a:r>
              <a:rPr lang="en-IN" sz="2800" dirty="0" smtClean="0"/>
              <a:t>Ordered list </a:t>
            </a:r>
            <a:r>
              <a:rPr lang="hi-IN" sz="2800" dirty="0" smtClean="0"/>
              <a:t>का प्रयोग करते हैं जैसे – 1, 2, 3, 4…., </a:t>
            </a:r>
            <a:r>
              <a:rPr lang="en-IN" sz="2800" dirty="0" smtClean="0"/>
              <a:t>A, B, C, D….., a, b, c, d….., </a:t>
            </a:r>
            <a:r>
              <a:rPr lang="en-IN" sz="2800" dirty="0" err="1" smtClean="0"/>
              <a:t>i</a:t>
            </a:r>
            <a:r>
              <a:rPr lang="en-IN" sz="2800" dirty="0" smtClean="0"/>
              <a:t>, ii, iii……</a:t>
            </a:r>
            <a:r>
              <a:rPr lang="hi-IN" sz="2800" dirty="0" smtClean="0"/>
              <a:t>आदि लिस्ट में जोड़ सकते हैं इसे </a:t>
            </a:r>
            <a:r>
              <a:rPr lang="en-IN" sz="2800" dirty="0" smtClean="0"/>
              <a:t>Ordered List </a:t>
            </a:r>
            <a:r>
              <a:rPr lang="hi-IN" sz="2800" dirty="0" smtClean="0"/>
              <a:t>कहते है, </a:t>
            </a:r>
            <a:r>
              <a:rPr lang="en-IN" sz="2800" dirty="0" smtClean="0"/>
              <a:t>HTML </a:t>
            </a:r>
            <a:r>
              <a:rPr lang="hi-IN" sz="2800" dirty="0" smtClean="0"/>
              <a:t>मे यह सूची &lt;</a:t>
            </a:r>
            <a:r>
              <a:rPr lang="en-IN" sz="2800" dirty="0" err="1" smtClean="0"/>
              <a:t>ol</a:t>
            </a:r>
            <a:r>
              <a:rPr lang="en-IN" sz="2800" dirty="0" smtClean="0"/>
              <a:t>&gt; Tag </a:t>
            </a:r>
            <a:r>
              <a:rPr lang="hi-IN" sz="2800" dirty="0" smtClean="0"/>
              <a:t>से बनाई जाती है। इसमें दो टैग </a:t>
            </a:r>
            <a:r>
              <a:rPr lang="en-IN" sz="2800" dirty="0" smtClean="0"/>
              <a:t>Use </a:t>
            </a:r>
            <a:r>
              <a:rPr lang="hi-IN" sz="2800" dirty="0" smtClean="0"/>
              <a:t>होते हैं &lt;</a:t>
            </a:r>
            <a:r>
              <a:rPr lang="en-IN" sz="2800" dirty="0" err="1" smtClean="0"/>
              <a:t>ol</a:t>
            </a:r>
            <a:r>
              <a:rPr lang="en-IN" sz="2800" dirty="0" smtClean="0"/>
              <a:t>&gt; and &lt;</a:t>
            </a:r>
            <a:r>
              <a:rPr lang="en-IN" sz="2800" dirty="0" err="1" smtClean="0"/>
              <a:t>li</a:t>
            </a:r>
            <a:r>
              <a:rPr lang="en-IN" sz="2800" dirty="0" smtClean="0"/>
              <a:t>&gt;</a:t>
            </a:r>
          </a:p>
          <a:p>
            <a:pPr>
              <a:buNone/>
            </a:pPr>
            <a:r>
              <a:rPr lang="en-IN" sz="2800" dirty="0" err="1" smtClean="0"/>
              <a:t>ol</a:t>
            </a:r>
            <a:r>
              <a:rPr lang="en-IN" sz="2800" dirty="0" smtClean="0"/>
              <a:t> – Ordered List</a:t>
            </a:r>
            <a:br>
              <a:rPr lang="en-IN" sz="2800" dirty="0" smtClean="0"/>
            </a:br>
            <a:r>
              <a:rPr lang="en-IN" sz="2800" dirty="0" err="1" smtClean="0"/>
              <a:t>li</a:t>
            </a:r>
            <a:r>
              <a:rPr lang="en-IN" sz="2800" dirty="0" smtClean="0"/>
              <a:t> – List item</a:t>
            </a:r>
          </a:p>
          <a:p>
            <a:pPr>
              <a:buNone/>
            </a:pPr>
            <a:r>
              <a:rPr lang="en-IN" sz="2800" b="1" dirty="0" err="1" smtClean="0"/>
              <a:t>Syntex</a:t>
            </a:r>
            <a:r>
              <a:rPr lang="en-IN" sz="2800" b="1" dirty="0" smtClean="0"/>
              <a:t>:-</a:t>
            </a:r>
            <a:endParaRPr lang="en-IN" sz="2800" dirty="0" smtClean="0"/>
          </a:p>
          <a:p>
            <a:pPr>
              <a:buNone/>
            </a:pPr>
            <a:r>
              <a:rPr lang="en-IN" sz="2800" dirty="0" smtClean="0"/>
              <a:t>&lt;</a:t>
            </a:r>
            <a:r>
              <a:rPr lang="en-IN" sz="2800" dirty="0" err="1" smtClean="0"/>
              <a:t>ol</a:t>
            </a:r>
            <a:r>
              <a:rPr lang="en-IN" sz="2800" dirty="0" smtClean="0"/>
              <a:t>&gt;</a:t>
            </a:r>
            <a:br>
              <a:rPr lang="en-IN" sz="2800" dirty="0" smtClean="0"/>
            </a:br>
            <a:r>
              <a:rPr lang="en-IN" sz="2800" dirty="0" smtClean="0"/>
              <a:t>&lt;</a:t>
            </a:r>
            <a:r>
              <a:rPr lang="en-IN" sz="2800" dirty="0" err="1" smtClean="0"/>
              <a:t>li</a:t>
            </a:r>
            <a:r>
              <a:rPr lang="en-IN" sz="2800" dirty="0" smtClean="0"/>
              <a:t>&gt;Keyboard&lt;/</a:t>
            </a:r>
            <a:r>
              <a:rPr lang="en-IN" sz="2800" dirty="0" err="1" smtClean="0"/>
              <a:t>li</a:t>
            </a:r>
            <a:r>
              <a:rPr lang="en-IN" sz="2800" dirty="0" smtClean="0"/>
              <a:t>&gt;</a:t>
            </a:r>
            <a:br>
              <a:rPr lang="en-IN" sz="2800" dirty="0" smtClean="0"/>
            </a:br>
            <a:r>
              <a:rPr lang="en-IN" sz="2800" dirty="0" smtClean="0"/>
              <a:t>&lt;</a:t>
            </a:r>
            <a:r>
              <a:rPr lang="en-IN" sz="2800" dirty="0" err="1" smtClean="0"/>
              <a:t>li</a:t>
            </a:r>
            <a:r>
              <a:rPr lang="en-IN" sz="2800" dirty="0" smtClean="0"/>
              <a:t>&gt;Mouse&lt;/</a:t>
            </a:r>
            <a:r>
              <a:rPr lang="en-IN" sz="2800" dirty="0" err="1" smtClean="0"/>
              <a:t>li</a:t>
            </a:r>
            <a:r>
              <a:rPr lang="en-IN" sz="2800" dirty="0" smtClean="0"/>
              <a:t>&gt;</a:t>
            </a:r>
            <a:br>
              <a:rPr lang="en-IN" sz="2800" dirty="0" smtClean="0"/>
            </a:br>
            <a:r>
              <a:rPr lang="en-IN" sz="2800" dirty="0" smtClean="0"/>
              <a:t>&lt;</a:t>
            </a:r>
            <a:r>
              <a:rPr lang="en-IN" sz="2800" dirty="0" err="1" smtClean="0"/>
              <a:t>li</a:t>
            </a:r>
            <a:r>
              <a:rPr lang="en-IN" sz="2800" dirty="0" smtClean="0"/>
              <a:t>&gt;Scanner&lt;/</a:t>
            </a:r>
            <a:r>
              <a:rPr lang="en-IN" sz="2800" dirty="0" err="1" smtClean="0"/>
              <a:t>li</a:t>
            </a:r>
            <a:r>
              <a:rPr lang="en-IN" sz="2800" dirty="0" smtClean="0"/>
              <a:t>&gt;</a:t>
            </a:r>
            <a:br>
              <a:rPr lang="en-IN" sz="2800" dirty="0" smtClean="0"/>
            </a:br>
            <a:r>
              <a:rPr lang="en-IN" sz="2800" dirty="0" smtClean="0"/>
              <a:t>&lt;/</a:t>
            </a:r>
            <a:r>
              <a:rPr lang="en-IN" sz="2800" dirty="0" err="1" smtClean="0"/>
              <a:t>ol</a:t>
            </a:r>
            <a:r>
              <a:rPr lang="en-IN" sz="2800" dirty="0" smtClean="0"/>
              <a:t>&gt;</a:t>
            </a:r>
          </a:p>
          <a:p>
            <a:pPr>
              <a:buNone/>
            </a:pPr>
            <a:r>
              <a:rPr lang="en-IN" sz="2800" b="1" dirty="0" smtClean="0"/>
              <a:t>Output-</a:t>
            </a:r>
            <a:r>
              <a:rPr lang="en-IN" sz="2800" dirty="0" smtClean="0"/>
              <a:t/>
            </a:r>
            <a:br>
              <a:rPr lang="en-IN" sz="2800" dirty="0" smtClean="0"/>
            </a:br>
            <a:r>
              <a:rPr lang="en-IN" sz="2800" dirty="0" smtClean="0"/>
              <a:t>1. Keyboard</a:t>
            </a:r>
            <a:br>
              <a:rPr lang="en-IN" sz="2800" dirty="0" smtClean="0"/>
            </a:br>
            <a:r>
              <a:rPr lang="en-IN" sz="2800" dirty="0" smtClean="0"/>
              <a:t>2. Mouse</a:t>
            </a:r>
            <a:br>
              <a:rPr lang="en-IN" sz="2800" dirty="0" smtClean="0"/>
            </a:br>
            <a:r>
              <a:rPr lang="en-IN" sz="2800" dirty="0" smtClean="0"/>
              <a:t>3. Scanner </a:t>
            </a:r>
            <a:r>
              <a:rPr lang="en-IN" dirty="0" smtClean="0"/>
              <a:t/>
            </a:r>
            <a:br>
              <a:rPr lang="en-IN" dirty="0" smtClean="0"/>
            </a:b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336704"/>
          </a:xfrm>
        </p:spPr>
        <p:txBody>
          <a:bodyPr>
            <a:normAutofit/>
          </a:bodyPr>
          <a:lstStyle/>
          <a:p>
            <a:pPr>
              <a:buNone/>
            </a:pPr>
            <a:r>
              <a:rPr lang="en-IN" sz="2200" b="1" dirty="0" smtClean="0"/>
              <a:t>2. Unordered List-</a:t>
            </a:r>
            <a:endParaRPr lang="en-IN" sz="2200" dirty="0" smtClean="0"/>
          </a:p>
          <a:p>
            <a:pPr>
              <a:buNone/>
            </a:pPr>
            <a:r>
              <a:rPr lang="en-IN" sz="2200" dirty="0" smtClean="0"/>
              <a:t>List </a:t>
            </a:r>
            <a:r>
              <a:rPr lang="hi-IN" sz="2200" dirty="0" smtClean="0"/>
              <a:t>में </a:t>
            </a:r>
            <a:r>
              <a:rPr lang="en-IN" sz="2200" dirty="0" smtClean="0"/>
              <a:t>Symbol </a:t>
            </a:r>
            <a:r>
              <a:rPr lang="hi-IN" sz="2200" dirty="0" smtClean="0"/>
              <a:t>जोड़ने के लिए हम </a:t>
            </a:r>
            <a:r>
              <a:rPr lang="en-IN" sz="2200" dirty="0" smtClean="0"/>
              <a:t>unordered list </a:t>
            </a:r>
            <a:r>
              <a:rPr lang="hi-IN" sz="2200" dirty="0" smtClean="0"/>
              <a:t>का प्रयोग करते हैं जैसे – </a:t>
            </a:r>
            <a:r>
              <a:rPr lang="en-IN" sz="2200" dirty="0" smtClean="0"/>
              <a:t>circle, bullets, square </a:t>
            </a:r>
            <a:r>
              <a:rPr lang="hi-IN" sz="2200" dirty="0" smtClean="0"/>
              <a:t>आदि लिस्ट में जोड़ सकते हैं इसे </a:t>
            </a:r>
            <a:r>
              <a:rPr lang="en-IN" sz="2200" dirty="0" smtClean="0"/>
              <a:t>Unordered List </a:t>
            </a:r>
            <a:r>
              <a:rPr lang="hi-IN" sz="2200" dirty="0" smtClean="0"/>
              <a:t>कहते है, </a:t>
            </a:r>
            <a:r>
              <a:rPr lang="en-IN" sz="2200" dirty="0" smtClean="0"/>
              <a:t>HTML </a:t>
            </a:r>
            <a:r>
              <a:rPr lang="hi-IN" sz="2200" dirty="0" smtClean="0"/>
              <a:t>मे यह सूची &lt;</a:t>
            </a:r>
            <a:r>
              <a:rPr lang="en-IN" sz="2200" dirty="0" err="1" smtClean="0"/>
              <a:t>ul</a:t>
            </a:r>
            <a:r>
              <a:rPr lang="en-IN" sz="2200" dirty="0" smtClean="0"/>
              <a:t>&gt; Tag </a:t>
            </a:r>
            <a:r>
              <a:rPr lang="hi-IN" sz="2200" dirty="0" smtClean="0"/>
              <a:t>से बनाई जाती है। इसमें दो टैग </a:t>
            </a:r>
            <a:r>
              <a:rPr lang="en-IN" sz="2200" dirty="0" smtClean="0"/>
              <a:t>Use </a:t>
            </a:r>
            <a:r>
              <a:rPr lang="hi-IN" sz="2200" dirty="0" smtClean="0"/>
              <a:t>होते हैं &lt;</a:t>
            </a:r>
            <a:r>
              <a:rPr lang="en-IN" sz="2200" dirty="0" err="1" smtClean="0"/>
              <a:t>ul</a:t>
            </a:r>
            <a:r>
              <a:rPr lang="en-IN" sz="2200" dirty="0" smtClean="0"/>
              <a:t>&gt; and &lt;</a:t>
            </a:r>
            <a:r>
              <a:rPr lang="en-IN" sz="2200" dirty="0" err="1" smtClean="0"/>
              <a:t>li</a:t>
            </a:r>
            <a:r>
              <a:rPr lang="en-IN" sz="2200" dirty="0" smtClean="0"/>
              <a:t>&gt;</a:t>
            </a:r>
          </a:p>
          <a:p>
            <a:pPr>
              <a:buNone/>
            </a:pPr>
            <a:r>
              <a:rPr lang="en-IN" sz="2200" dirty="0" err="1" smtClean="0"/>
              <a:t>ul</a:t>
            </a:r>
            <a:r>
              <a:rPr lang="en-IN" sz="2200" dirty="0" smtClean="0"/>
              <a:t> – Unordered List</a:t>
            </a:r>
            <a:br>
              <a:rPr lang="en-IN" sz="2200" dirty="0" smtClean="0"/>
            </a:br>
            <a:r>
              <a:rPr lang="en-IN" sz="2200" dirty="0" err="1" smtClean="0"/>
              <a:t>li</a:t>
            </a:r>
            <a:r>
              <a:rPr lang="en-IN" sz="2200" dirty="0" smtClean="0"/>
              <a:t> – List item</a:t>
            </a:r>
          </a:p>
          <a:p>
            <a:pPr>
              <a:buNone/>
            </a:pPr>
            <a:r>
              <a:rPr lang="en-IN" sz="2200" b="1" dirty="0" err="1" smtClean="0"/>
              <a:t>Syntex</a:t>
            </a:r>
            <a:r>
              <a:rPr lang="en-IN" sz="2200" b="1" dirty="0" smtClean="0"/>
              <a:t> :-</a:t>
            </a:r>
            <a:endParaRPr lang="en-IN" sz="2200" dirty="0" smtClean="0"/>
          </a:p>
          <a:p>
            <a:pPr>
              <a:buNone/>
            </a:pPr>
            <a:r>
              <a:rPr lang="en-IN" sz="2200" dirty="0" smtClean="0"/>
              <a:t>&lt;</a:t>
            </a:r>
            <a:r>
              <a:rPr lang="en-IN" sz="2200" dirty="0" err="1" smtClean="0"/>
              <a:t>ul</a:t>
            </a:r>
            <a:r>
              <a:rPr lang="en-IN" sz="2200" dirty="0" smtClean="0"/>
              <a:t>&gt;</a:t>
            </a:r>
            <a:br>
              <a:rPr lang="en-IN" sz="2200" dirty="0" smtClean="0"/>
            </a:br>
            <a:r>
              <a:rPr lang="en-IN" sz="2200" dirty="0" smtClean="0"/>
              <a:t>&lt;</a:t>
            </a:r>
            <a:r>
              <a:rPr lang="en-IN" sz="2200" dirty="0" err="1" smtClean="0"/>
              <a:t>li</a:t>
            </a:r>
            <a:r>
              <a:rPr lang="en-IN" sz="2200" dirty="0" smtClean="0"/>
              <a:t>&gt;Keyboard&lt;/</a:t>
            </a:r>
            <a:r>
              <a:rPr lang="en-IN" sz="2200" dirty="0" err="1" smtClean="0"/>
              <a:t>li</a:t>
            </a:r>
            <a:r>
              <a:rPr lang="en-IN" sz="2200" dirty="0" smtClean="0"/>
              <a:t>&gt;</a:t>
            </a:r>
            <a:br>
              <a:rPr lang="en-IN" sz="2200" dirty="0" smtClean="0"/>
            </a:br>
            <a:r>
              <a:rPr lang="en-IN" sz="2200" dirty="0" smtClean="0"/>
              <a:t>&lt;</a:t>
            </a:r>
            <a:r>
              <a:rPr lang="en-IN" sz="2200" dirty="0" err="1" smtClean="0"/>
              <a:t>li</a:t>
            </a:r>
            <a:r>
              <a:rPr lang="en-IN" sz="2200" dirty="0" smtClean="0"/>
              <a:t>&gt;Mouse&lt;/</a:t>
            </a:r>
            <a:r>
              <a:rPr lang="en-IN" sz="2200" dirty="0" err="1" smtClean="0"/>
              <a:t>li</a:t>
            </a:r>
            <a:r>
              <a:rPr lang="en-IN" sz="2200" dirty="0" smtClean="0"/>
              <a:t>&gt;</a:t>
            </a:r>
            <a:br>
              <a:rPr lang="en-IN" sz="2200" dirty="0" smtClean="0"/>
            </a:br>
            <a:r>
              <a:rPr lang="en-IN" sz="2200" dirty="0" smtClean="0"/>
              <a:t>&lt;</a:t>
            </a:r>
            <a:r>
              <a:rPr lang="en-IN" sz="2200" dirty="0" err="1" smtClean="0"/>
              <a:t>li</a:t>
            </a:r>
            <a:r>
              <a:rPr lang="en-IN" sz="2200" dirty="0" smtClean="0"/>
              <a:t>&gt;Scanner&lt;/</a:t>
            </a:r>
            <a:r>
              <a:rPr lang="en-IN" sz="2200" dirty="0" err="1" smtClean="0"/>
              <a:t>li</a:t>
            </a:r>
            <a:r>
              <a:rPr lang="en-IN" sz="2200" dirty="0" smtClean="0"/>
              <a:t>&gt;</a:t>
            </a:r>
            <a:br>
              <a:rPr lang="en-IN" sz="2200" dirty="0" smtClean="0"/>
            </a:br>
            <a:r>
              <a:rPr lang="en-IN" sz="2200" dirty="0" smtClean="0"/>
              <a:t>&lt;/</a:t>
            </a:r>
            <a:r>
              <a:rPr lang="en-IN" sz="2200" dirty="0" err="1" smtClean="0"/>
              <a:t>ul</a:t>
            </a:r>
            <a:r>
              <a:rPr lang="en-IN" sz="2200" dirty="0" smtClean="0"/>
              <a:t>&gt;</a:t>
            </a:r>
          </a:p>
          <a:p>
            <a:pPr>
              <a:buNone/>
            </a:pPr>
            <a:r>
              <a:rPr lang="en-IN" sz="1900" b="1" dirty="0" smtClean="0"/>
              <a:t>output-</a:t>
            </a:r>
            <a:endParaRPr lang="en-IN" sz="1900" dirty="0" smtClean="0"/>
          </a:p>
          <a:p>
            <a:r>
              <a:rPr lang="en-IN" sz="1900" dirty="0" smtClean="0"/>
              <a:t>Keyboard</a:t>
            </a:r>
          </a:p>
          <a:p>
            <a:r>
              <a:rPr lang="en-IN" sz="1900" dirty="0" smtClean="0"/>
              <a:t>Mouse</a:t>
            </a:r>
          </a:p>
          <a:p>
            <a:r>
              <a:rPr lang="en-IN" sz="1900" dirty="0" smtClean="0"/>
              <a:t>Scanner</a:t>
            </a:r>
          </a:p>
          <a:p>
            <a:pPr>
              <a:buNone/>
            </a:pP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5976664"/>
          </a:xfrm>
        </p:spPr>
        <p:txBody>
          <a:bodyPr>
            <a:normAutofit fontScale="70000" lnSpcReduction="20000"/>
          </a:bodyPr>
          <a:lstStyle/>
          <a:p>
            <a:r>
              <a:rPr lang="hi-IN" dirty="0" smtClean="0"/>
              <a:t>ब्राउजर प्रोग्राम किसी </a:t>
            </a:r>
            <a:r>
              <a:rPr lang="en-IN" dirty="0" smtClean="0"/>
              <a:t>Unordered List </a:t>
            </a:r>
            <a:r>
              <a:rPr lang="hi-IN" dirty="0" smtClean="0"/>
              <a:t>के प्रत्येक आइटम से पहले एक बुलेट चिन्ह लगाता है। इस एट्रीब्यूट के तीन मान हो सकते है-</a:t>
            </a:r>
          </a:p>
          <a:p>
            <a:r>
              <a:rPr lang="en-IN" dirty="0" smtClean="0"/>
              <a:t>Disc / Bullets</a:t>
            </a:r>
          </a:p>
          <a:p>
            <a:r>
              <a:rPr lang="en-IN" dirty="0" smtClean="0"/>
              <a:t>Circle</a:t>
            </a:r>
          </a:p>
          <a:p>
            <a:r>
              <a:rPr lang="en-IN" dirty="0" smtClean="0"/>
              <a:t>Square</a:t>
            </a:r>
          </a:p>
          <a:p>
            <a:r>
              <a:rPr lang="en-IN" b="1" dirty="0" smtClean="0"/>
              <a:t>1. Disc </a:t>
            </a:r>
            <a:r>
              <a:rPr lang="hi-IN" b="1" dirty="0" smtClean="0"/>
              <a:t>या </a:t>
            </a:r>
            <a:r>
              <a:rPr lang="en-IN" b="1" dirty="0" smtClean="0"/>
              <a:t>Bullets –</a:t>
            </a:r>
            <a:r>
              <a:rPr lang="en-IN" dirty="0" smtClean="0"/>
              <a:t> </a:t>
            </a:r>
            <a:r>
              <a:rPr lang="hi-IN" dirty="0" smtClean="0"/>
              <a:t>इस एट्रीब्यूट का प्रयोग लिस्ट में </a:t>
            </a:r>
            <a:r>
              <a:rPr lang="en-IN" dirty="0" smtClean="0"/>
              <a:t>Bullets </a:t>
            </a:r>
            <a:r>
              <a:rPr lang="hi-IN" dirty="0" smtClean="0"/>
              <a:t>लगाने के लिए किया जाता हैं|</a:t>
            </a:r>
          </a:p>
          <a:p>
            <a:r>
              <a:rPr lang="en-IN" b="1" dirty="0" err="1" smtClean="0"/>
              <a:t>Syntex</a:t>
            </a:r>
            <a:r>
              <a:rPr lang="en-IN" b="1" dirty="0" smtClean="0"/>
              <a:t> :-</a:t>
            </a:r>
            <a:endParaRPr lang="en-IN" dirty="0" smtClean="0"/>
          </a:p>
          <a:p>
            <a:r>
              <a:rPr lang="en-IN" dirty="0" smtClean="0"/>
              <a:t>&lt;</a:t>
            </a:r>
            <a:r>
              <a:rPr lang="en-IN" dirty="0" err="1" smtClean="0"/>
              <a:t>ul</a:t>
            </a:r>
            <a:r>
              <a:rPr lang="en-IN" dirty="0" smtClean="0"/>
              <a:t> type=”disc”&gt;</a:t>
            </a:r>
            <a:br>
              <a:rPr lang="en-IN" dirty="0" smtClean="0"/>
            </a:br>
            <a:r>
              <a:rPr lang="en-IN" dirty="0" smtClean="0"/>
              <a:t>&lt;</a:t>
            </a:r>
            <a:r>
              <a:rPr lang="en-IN" dirty="0" err="1" smtClean="0"/>
              <a:t>li</a:t>
            </a:r>
            <a:r>
              <a:rPr lang="en-IN" dirty="0" smtClean="0"/>
              <a:t>&gt;Keyboard&lt;/</a:t>
            </a:r>
            <a:r>
              <a:rPr lang="en-IN" dirty="0" err="1" smtClean="0"/>
              <a:t>li</a:t>
            </a:r>
            <a:r>
              <a:rPr lang="en-IN" dirty="0" smtClean="0"/>
              <a:t>&gt;</a:t>
            </a:r>
            <a:br>
              <a:rPr lang="en-IN" dirty="0" smtClean="0"/>
            </a:br>
            <a:r>
              <a:rPr lang="en-IN" dirty="0" smtClean="0"/>
              <a:t>&lt;</a:t>
            </a:r>
            <a:r>
              <a:rPr lang="en-IN" dirty="0" err="1" smtClean="0"/>
              <a:t>li</a:t>
            </a:r>
            <a:r>
              <a:rPr lang="en-IN" dirty="0" smtClean="0"/>
              <a:t>&gt;Mouse&lt;/</a:t>
            </a:r>
            <a:r>
              <a:rPr lang="en-IN" dirty="0" err="1" smtClean="0"/>
              <a:t>li</a:t>
            </a:r>
            <a:r>
              <a:rPr lang="en-IN" dirty="0" smtClean="0"/>
              <a:t>&gt;</a:t>
            </a:r>
            <a:br>
              <a:rPr lang="en-IN" dirty="0" smtClean="0"/>
            </a:br>
            <a:r>
              <a:rPr lang="en-IN" dirty="0" smtClean="0"/>
              <a:t>&lt;</a:t>
            </a:r>
            <a:r>
              <a:rPr lang="en-IN" dirty="0" err="1" smtClean="0"/>
              <a:t>li</a:t>
            </a:r>
            <a:r>
              <a:rPr lang="en-IN" dirty="0" smtClean="0"/>
              <a:t>&gt;Scanner&lt;/</a:t>
            </a:r>
            <a:r>
              <a:rPr lang="en-IN" dirty="0" err="1" smtClean="0"/>
              <a:t>li</a:t>
            </a:r>
            <a:r>
              <a:rPr lang="en-IN" dirty="0" smtClean="0"/>
              <a:t>&gt;</a:t>
            </a:r>
            <a:br>
              <a:rPr lang="en-IN" dirty="0" smtClean="0"/>
            </a:br>
            <a:r>
              <a:rPr lang="en-IN" dirty="0" smtClean="0"/>
              <a:t>&lt;/</a:t>
            </a:r>
            <a:r>
              <a:rPr lang="en-IN" dirty="0" err="1" smtClean="0"/>
              <a:t>ul</a:t>
            </a:r>
            <a:r>
              <a:rPr lang="en-IN" dirty="0" smtClean="0"/>
              <a:t>&gt;</a:t>
            </a:r>
            <a:br>
              <a:rPr lang="en-IN" dirty="0" smtClean="0"/>
            </a:br>
            <a:r>
              <a:rPr lang="en-IN" b="1" dirty="0" smtClean="0"/>
              <a:t>Output-</a:t>
            </a:r>
            <a:endParaRPr lang="en-IN" dirty="0" smtClean="0"/>
          </a:p>
          <a:p>
            <a:r>
              <a:rPr lang="en-IN" dirty="0" smtClean="0"/>
              <a:t>Keyboard</a:t>
            </a:r>
          </a:p>
          <a:p>
            <a:r>
              <a:rPr lang="en-IN" dirty="0" smtClean="0"/>
              <a:t>Mouse</a:t>
            </a:r>
          </a:p>
          <a:p>
            <a:r>
              <a:rPr lang="en-IN" dirty="0" smtClean="0"/>
              <a:t>Scanner</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332656"/>
            <a:ext cx="8229600" cy="6525344"/>
          </a:xfrm>
        </p:spPr>
        <p:txBody>
          <a:bodyPr>
            <a:normAutofit/>
          </a:bodyPr>
          <a:lstStyle/>
          <a:p>
            <a:pPr>
              <a:buNone/>
            </a:pPr>
            <a:r>
              <a:rPr lang="en-IN" b="1" dirty="0" smtClean="0"/>
              <a:t>3. Circle- </a:t>
            </a:r>
            <a:r>
              <a:rPr lang="en-IN" dirty="0" smtClean="0"/>
              <a:t>Circle Tag </a:t>
            </a:r>
            <a:r>
              <a:rPr lang="hi-IN" dirty="0" smtClean="0"/>
              <a:t>का प्रयोग लिस्ट में </a:t>
            </a:r>
            <a:r>
              <a:rPr lang="en-IN" dirty="0" smtClean="0"/>
              <a:t>Circle </a:t>
            </a:r>
            <a:r>
              <a:rPr lang="hi-IN" dirty="0" smtClean="0"/>
              <a:t>लगाने के लिए किया जाता हैं|</a:t>
            </a:r>
          </a:p>
          <a:p>
            <a:pPr>
              <a:buNone/>
            </a:pPr>
            <a:r>
              <a:rPr lang="en-IN" b="1" dirty="0" smtClean="0"/>
              <a:t>Syntax :-</a:t>
            </a:r>
            <a:endParaRPr lang="en-IN" dirty="0" smtClean="0"/>
          </a:p>
          <a:p>
            <a:pPr>
              <a:buNone/>
            </a:pPr>
            <a:r>
              <a:rPr lang="en-IN" dirty="0" smtClean="0"/>
              <a:t>&lt;</a:t>
            </a:r>
            <a:r>
              <a:rPr lang="en-IN" dirty="0" err="1" smtClean="0"/>
              <a:t>ul</a:t>
            </a:r>
            <a:r>
              <a:rPr lang="en-IN" dirty="0" smtClean="0"/>
              <a:t> type=”Circle”&gt;</a:t>
            </a:r>
            <a:br>
              <a:rPr lang="en-IN" dirty="0" smtClean="0"/>
            </a:br>
            <a:r>
              <a:rPr lang="en-IN" dirty="0" smtClean="0"/>
              <a:t>&lt;</a:t>
            </a:r>
            <a:r>
              <a:rPr lang="en-IN" dirty="0" err="1" smtClean="0"/>
              <a:t>li</a:t>
            </a:r>
            <a:r>
              <a:rPr lang="en-IN" dirty="0" smtClean="0"/>
              <a:t>&gt;Keyboard&lt;/</a:t>
            </a:r>
            <a:r>
              <a:rPr lang="en-IN" dirty="0" err="1" smtClean="0"/>
              <a:t>li</a:t>
            </a:r>
            <a:r>
              <a:rPr lang="en-IN" dirty="0" smtClean="0"/>
              <a:t>&gt;</a:t>
            </a:r>
            <a:br>
              <a:rPr lang="en-IN" dirty="0" smtClean="0"/>
            </a:br>
            <a:r>
              <a:rPr lang="en-IN" dirty="0" smtClean="0"/>
              <a:t>&lt;</a:t>
            </a:r>
            <a:r>
              <a:rPr lang="en-IN" dirty="0" err="1" smtClean="0"/>
              <a:t>li</a:t>
            </a:r>
            <a:r>
              <a:rPr lang="en-IN" dirty="0" smtClean="0"/>
              <a:t>&gt;Mouse&lt;/</a:t>
            </a:r>
            <a:r>
              <a:rPr lang="en-IN" dirty="0" err="1" smtClean="0"/>
              <a:t>li</a:t>
            </a:r>
            <a:r>
              <a:rPr lang="en-IN" dirty="0" smtClean="0"/>
              <a:t>&gt;</a:t>
            </a:r>
            <a:br>
              <a:rPr lang="en-IN" dirty="0" smtClean="0"/>
            </a:br>
            <a:r>
              <a:rPr lang="en-IN" dirty="0" smtClean="0"/>
              <a:t>&lt;</a:t>
            </a:r>
            <a:r>
              <a:rPr lang="en-IN" dirty="0" err="1" smtClean="0"/>
              <a:t>li</a:t>
            </a:r>
            <a:r>
              <a:rPr lang="en-IN" dirty="0" smtClean="0"/>
              <a:t>&gt;Scanner&lt;/</a:t>
            </a:r>
            <a:r>
              <a:rPr lang="en-IN" dirty="0" err="1" smtClean="0"/>
              <a:t>li</a:t>
            </a:r>
            <a:r>
              <a:rPr lang="en-IN" dirty="0" smtClean="0"/>
              <a:t>&gt;</a:t>
            </a:r>
            <a:br>
              <a:rPr lang="en-IN" dirty="0" smtClean="0"/>
            </a:br>
            <a:r>
              <a:rPr lang="en-IN" dirty="0" smtClean="0"/>
              <a:t>&lt;/</a:t>
            </a:r>
            <a:r>
              <a:rPr lang="en-IN" dirty="0" err="1" smtClean="0"/>
              <a:t>ul</a:t>
            </a:r>
            <a:r>
              <a:rPr lang="en-IN" dirty="0" smtClean="0"/>
              <a:t>&gt;</a:t>
            </a:r>
          </a:p>
          <a:p>
            <a:r>
              <a:rPr lang="en-IN" b="1" dirty="0" smtClean="0"/>
              <a:t>Output –</a:t>
            </a:r>
            <a:endParaRPr lang="en-IN" dirty="0" smtClean="0"/>
          </a:p>
          <a:p>
            <a:pPr lvl="1">
              <a:buFont typeface="Courier New" pitchFamily="49" charset="0"/>
              <a:buChar char="o"/>
            </a:pPr>
            <a:r>
              <a:rPr lang="en-IN" dirty="0" smtClean="0"/>
              <a:t>Keyboard</a:t>
            </a:r>
          </a:p>
          <a:p>
            <a:pPr lvl="1">
              <a:buFont typeface="Courier New" pitchFamily="49" charset="0"/>
              <a:buChar char="o"/>
            </a:pPr>
            <a:r>
              <a:rPr lang="en-IN" dirty="0" smtClean="0"/>
              <a:t>Mouse</a:t>
            </a:r>
          </a:p>
          <a:p>
            <a:pPr lvl="1">
              <a:buFont typeface="Courier New" pitchFamily="49" charset="0"/>
              <a:buChar char="o"/>
            </a:pPr>
            <a:r>
              <a:rPr lang="en-IN" dirty="0" smtClean="0"/>
              <a:t>Scanner</a:t>
            </a:r>
          </a:p>
          <a:p>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332656"/>
            <a:ext cx="8229600" cy="6264696"/>
          </a:xfrm>
        </p:spPr>
        <p:txBody>
          <a:bodyPr>
            <a:normAutofit fontScale="77500" lnSpcReduction="20000"/>
          </a:bodyPr>
          <a:lstStyle/>
          <a:p>
            <a:r>
              <a:rPr lang="en-IN" b="1" dirty="0" smtClean="0"/>
              <a:t>3. Description List – </a:t>
            </a:r>
            <a:r>
              <a:rPr lang="en-IN" dirty="0" smtClean="0"/>
              <a:t> Description List </a:t>
            </a:r>
            <a:r>
              <a:rPr lang="hi-IN" dirty="0" smtClean="0"/>
              <a:t>एक अन्य प्रकार की </a:t>
            </a:r>
            <a:r>
              <a:rPr lang="en-IN" dirty="0" smtClean="0"/>
              <a:t>List </a:t>
            </a:r>
            <a:r>
              <a:rPr lang="hi-IN" dirty="0" smtClean="0"/>
              <a:t>होती है जो </a:t>
            </a:r>
            <a:r>
              <a:rPr lang="en-IN" dirty="0" smtClean="0"/>
              <a:t>Ordered </a:t>
            </a:r>
            <a:r>
              <a:rPr lang="hi-IN" dirty="0" smtClean="0"/>
              <a:t>तथा </a:t>
            </a:r>
            <a:r>
              <a:rPr lang="en-IN" dirty="0" smtClean="0"/>
              <a:t>Unordered List </a:t>
            </a:r>
            <a:r>
              <a:rPr lang="hi-IN" dirty="0" smtClean="0"/>
              <a:t>से थोडी अलग होती है। इसे डिस्क्रिप्शन सूची कहा जाता हैं इसमें तीन टैग </a:t>
            </a:r>
            <a:r>
              <a:rPr lang="en-IN" dirty="0" smtClean="0"/>
              <a:t>Use </a:t>
            </a:r>
            <a:r>
              <a:rPr lang="hi-IN" dirty="0" smtClean="0"/>
              <a:t>होते हैं –</a:t>
            </a:r>
          </a:p>
          <a:p>
            <a:r>
              <a:rPr lang="en-IN" dirty="0" smtClean="0"/>
              <a:t>dl – Description list</a:t>
            </a:r>
            <a:br>
              <a:rPr lang="en-IN" dirty="0" smtClean="0"/>
            </a:br>
            <a:r>
              <a:rPr lang="en-IN" dirty="0" err="1" smtClean="0"/>
              <a:t>dt</a:t>
            </a:r>
            <a:r>
              <a:rPr lang="en-IN" dirty="0" smtClean="0"/>
              <a:t> – Description term</a:t>
            </a:r>
            <a:br>
              <a:rPr lang="en-IN" dirty="0" smtClean="0"/>
            </a:br>
            <a:r>
              <a:rPr lang="en-IN" dirty="0" err="1" smtClean="0"/>
              <a:t>dd</a:t>
            </a:r>
            <a:r>
              <a:rPr lang="en-IN" dirty="0" smtClean="0"/>
              <a:t> – Description data</a:t>
            </a:r>
          </a:p>
          <a:p>
            <a:r>
              <a:rPr lang="en-IN" b="1" dirty="0" smtClean="0"/>
              <a:t>Syntax :-</a:t>
            </a:r>
            <a:endParaRPr lang="en-IN" dirty="0" smtClean="0"/>
          </a:p>
          <a:p>
            <a:r>
              <a:rPr lang="en-IN" dirty="0" smtClean="0"/>
              <a:t>&lt;dl&gt;</a:t>
            </a:r>
            <a:br>
              <a:rPr lang="en-IN" dirty="0" smtClean="0"/>
            </a:br>
            <a:r>
              <a:rPr lang="en-IN" dirty="0" smtClean="0"/>
              <a:t>&lt;</a:t>
            </a:r>
            <a:r>
              <a:rPr lang="en-IN" dirty="0" err="1" smtClean="0"/>
              <a:t>dt</a:t>
            </a:r>
            <a:r>
              <a:rPr lang="en-IN" dirty="0" smtClean="0"/>
              <a:t>&gt;HTML&lt;/</a:t>
            </a:r>
            <a:r>
              <a:rPr lang="en-IN" dirty="0" err="1" smtClean="0"/>
              <a:t>dt</a:t>
            </a:r>
            <a:r>
              <a:rPr lang="en-IN" dirty="0" smtClean="0"/>
              <a:t>&gt;</a:t>
            </a:r>
            <a:br>
              <a:rPr lang="en-IN" dirty="0" smtClean="0"/>
            </a:br>
            <a:r>
              <a:rPr lang="en-IN" dirty="0" smtClean="0"/>
              <a:t>&lt;</a:t>
            </a:r>
            <a:r>
              <a:rPr lang="en-IN" dirty="0" err="1" smtClean="0"/>
              <a:t>dd</a:t>
            </a:r>
            <a:r>
              <a:rPr lang="en-IN" dirty="0" smtClean="0"/>
              <a:t>&gt;Hypertext </a:t>
            </a:r>
            <a:r>
              <a:rPr lang="en-IN" dirty="0" err="1" smtClean="0"/>
              <a:t>Markup</a:t>
            </a:r>
            <a:r>
              <a:rPr lang="en-IN" dirty="0" smtClean="0"/>
              <a:t> Language&lt;/</a:t>
            </a:r>
            <a:r>
              <a:rPr lang="en-IN" dirty="0" err="1" smtClean="0"/>
              <a:t>dd</a:t>
            </a:r>
            <a:r>
              <a:rPr lang="en-IN" dirty="0" smtClean="0"/>
              <a:t>&gt;</a:t>
            </a:r>
            <a:br>
              <a:rPr lang="en-IN" dirty="0" smtClean="0"/>
            </a:br>
            <a:r>
              <a:rPr lang="en-IN" dirty="0" smtClean="0"/>
              <a:t>&lt;</a:t>
            </a:r>
            <a:r>
              <a:rPr lang="en-IN" dirty="0" err="1" smtClean="0"/>
              <a:t>dt</a:t>
            </a:r>
            <a:r>
              <a:rPr lang="en-IN" dirty="0" smtClean="0"/>
              <a:t>&gt;HTTP&lt;/</a:t>
            </a:r>
            <a:r>
              <a:rPr lang="en-IN" dirty="0" err="1" smtClean="0"/>
              <a:t>dt</a:t>
            </a:r>
            <a:r>
              <a:rPr lang="en-IN" dirty="0" smtClean="0"/>
              <a:t>&gt;</a:t>
            </a:r>
            <a:br>
              <a:rPr lang="en-IN" dirty="0" smtClean="0"/>
            </a:br>
            <a:r>
              <a:rPr lang="en-IN" dirty="0" smtClean="0"/>
              <a:t>&lt;</a:t>
            </a:r>
            <a:r>
              <a:rPr lang="en-IN" dirty="0" err="1" smtClean="0"/>
              <a:t>dd</a:t>
            </a:r>
            <a:r>
              <a:rPr lang="en-IN" dirty="0" smtClean="0"/>
              <a:t>&gt;Hypertext Transfer Protocol&lt;/</a:t>
            </a:r>
            <a:r>
              <a:rPr lang="en-IN" dirty="0" err="1" smtClean="0"/>
              <a:t>dd</a:t>
            </a:r>
            <a:r>
              <a:rPr lang="en-IN" dirty="0" smtClean="0"/>
              <a:t>&gt;</a:t>
            </a:r>
            <a:br>
              <a:rPr lang="en-IN" dirty="0" smtClean="0"/>
            </a:br>
            <a:r>
              <a:rPr lang="en-IN" dirty="0" smtClean="0"/>
              <a:t>&lt;/dl&gt;</a:t>
            </a:r>
          </a:p>
          <a:p>
            <a:r>
              <a:rPr lang="en-IN" b="1" dirty="0" smtClean="0"/>
              <a:t>Output-</a:t>
            </a:r>
            <a:br>
              <a:rPr lang="en-IN" b="1" dirty="0" smtClean="0"/>
            </a:br>
            <a:r>
              <a:rPr lang="en-IN" dirty="0" smtClean="0"/>
              <a:t>HTML</a:t>
            </a:r>
            <a:br>
              <a:rPr lang="en-IN" dirty="0" smtClean="0"/>
            </a:br>
            <a:r>
              <a:rPr lang="en-IN" dirty="0" smtClean="0"/>
              <a:t>Hypertext </a:t>
            </a:r>
            <a:r>
              <a:rPr lang="en-IN" dirty="0" err="1" smtClean="0"/>
              <a:t>Markup</a:t>
            </a:r>
            <a:r>
              <a:rPr lang="en-IN" dirty="0" smtClean="0"/>
              <a:t> Language</a:t>
            </a:r>
            <a:br>
              <a:rPr lang="en-IN" dirty="0" smtClean="0"/>
            </a:br>
            <a:r>
              <a:rPr lang="en-IN" dirty="0" smtClean="0"/>
              <a:t>HTTP</a:t>
            </a:r>
            <a:br>
              <a:rPr lang="en-IN" dirty="0" smtClean="0"/>
            </a:br>
            <a:r>
              <a:rPr lang="en-IN" dirty="0" smtClean="0"/>
              <a:t>Hypertext Transfer Protocol</a:t>
            </a: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IN" sz="3600" dirty="0" smtClean="0"/>
              <a:t>HTML </a:t>
            </a:r>
            <a:r>
              <a:rPr lang="hi-IN" sz="3600" dirty="0" smtClean="0"/>
              <a:t>में हाइपरलिंक का प्रयोग कैसे करें (</a:t>
            </a:r>
            <a:r>
              <a:rPr lang="en-IN" sz="3600" dirty="0" smtClean="0"/>
              <a:t>How to use Hyperlink in HTML)</a:t>
            </a:r>
            <a:r>
              <a:rPr lang="en-IN" dirty="0" smtClean="0"/>
              <a:t/>
            </a:r>
            <a:br>
              <a:rPr lang="en-IN" dirty="0" smtClean="0"/>
            </a:br>
            <a:endParaRPr lang="en-IN" dirty="0"/>
          </a:p>
        </p:txBody>
      </p:sp>
      <p:sp>
        <p:nvSpPr>
          <p:cNvPr id="3" name="Content Placeholder 2"/>
          <p:cNvSpPr>
            <a:spLocks noGrp="1"/>
          </p:cNvSpPr>
          <p:nvPr>
            <p:ph idx="1"/>
          </p:nvPr>
        </p:nvSpPr>
        <p:spPr>
          <a:xfrm>
            <a:off x="457200" y="1600200"/>
            <a:ext cx="8229600" cy="4853136"/>
          </a:xfrm>
        </p:spPr>
        <p:txBody>
          <a:bodyPr>
            <a:normAutofit/>
          </a:bodyPr>
          <a:lstStyle/>
          <a:p>
            <a:pPr>
              <a:buNone/>
            </a:pPr>
            <a:r>
              <a:rPr lang="hi-IN" sz="2000" dirty="0" smtClean="0"/>
              <a:t>संक्षिप्त में हाइपरलिंक क्या हैं?</a:t>
            </a:r>
          </a:p>
          <a:p>
            <a:r>
              <a:rPr lang="en-IN" sz="2000" dirty="0" smtClean="0"/>
              <a:t>HTML </a:t>
            </a:r>
            <a:r>
              <a:rPr lang="hi-IN" sz="2000" dirty="0" smtClean="0"/>
              <a:t>लिंक हाइपरलिंक हैं।</a:t>
            </a:r>
          </a:p>
          <a:p>
            <a:r>
              <a:rPr lang="hi-IN" sz="2000" dirty="0" smtClean="0"/>
              <a:t>आप एक लिंक पर क्लिक करके दूसरे डॉक्यूमेंट पर जा सकते हैं।</a:t>
            </a:r>
          </a:p>
          <a:p>
            <a:r>
              <a:rPr lang="hi-IN" sz="2000" dirty="0" smtClean="0"/>
              <a:t>जब आप किसी लिंक पर माउस ले जाते हैं, तो माउस एरो एक छोटे से हाथ में बदल जाएगा।</a:t>
            </a:r>
            <a:endParaRPr lang="en-IN" sz="2000" dirty="0" smtClean="0"/>
          </a:p>
          <a:p>
            <a:pPr>
              <a:buNone/>
            </a:pPr>
            <a:r>
              <a:rPr lang="en-IN" sz="2000" dirty="0" smtClean="0"/>
              <a:t> </a:t>
            </a:r>
            <a:r>
              <a:rPr lang="hi-IN" sz="2000" dirty="0" smtClean="0"/>
              <a:t>हाइपरलिंक को एक इंटरफ़ेस के रूप में माना जा सकता है जो किसी सोर्स को लक्ष्य से जोड़ता है। सोर्स पर हाइपरलिंक क्लिक करने से लक्ष्य पर नेविगेट हो जाएगा। हाइपरलिंक निम्नलिखित में से किसी भी एक को मान सकता है:</a:t>
            </a:r>
          </a:p>
          <a:p>
            <a:r>
              <a:rPr lang="hi-IN" sz="2000" dirty="0" smtClean="0"/>
              <a:t>टेक्स्ट (</a:t>
            </a:r>
            <a:r>
              <a:rPr lang="en-IN" sz="2000" dirty="0" smtClean="0"/>
              <a:t>Text)</a:t>
            </a:r>
          </a:p>
          <a:p>
            <a:r>
              <a:rPr lang="hi-IN" sz="2000" dirty="0" smtClean="0"/>
              <a:t>इमेजिस (</a:t>
            </a:r>
            <a:r>
              <a:rPr lang="en-IN" sz="2000" dirty="0" smtClean="0"/>
              <a:t>Images)</a:t>
            </a:r>
          </a:p>
          <a:p>
            <a:r>
              <a:rPr lang="hi-IN" sz="2000" dirty="0" smtClean="0"/>
              <a:t>यूआरएल (</a:t>
            </a:r>
            <a:r>
              <a:rPr lang="en-IN" sz="2000" dirty="0" smtClean="0"/>
              <a:t>URL)</a:t>
            </a:r>
          </a:p>
          <a:p>
            <a:r>
              <a:rPr lang="hi-IN" sz="2000" dirty="0" smtClean="0"/>
              <a:t>कंट्रोल्स (</a:t>
            </a:r>
            <a:r>
              <a:rPr lang="en-IN" sz="2000" dirty="0" smtClean="0"/>
              <a:t>Control) (</a:t>
            </a:r>
            <a:r>
              <a:rPr lang="hi-IN" sz="2000" dirty="0" smtClean="0"/>
              <a:t>उदाहरण के लिए, एक बटन)</a:t>
            </a:r>
          </a:p>
          <a:p>
            <a:pPr>
              <a:buNone/>
            </a:pP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352928" cy="6408712"/>
          </a:xfrm>
        </p:spPr>
        <p:txBody>
          <a:bodyPr>
            <a:normAutofit lnSpcReduction="10000"/>
          </a:bodyPr>
          <a:lstStyle/>
          <a:p>
            <a:r>
              <a:rPr lang="en-IN" sz="2000" dirty="0" smtClean="0"/>
              <a:t>HTML </a:t>
            </a:r>
            <a:r>
              <a:rPr lang="hi-IN" sz="2000" dirty="0" smtClean="0"/>
              <a:t>के साथ, आसानी से किसी भी </a:t>
            </a:r>
            <a:r>
              <a:rPr lang="en-IN" sz="2000" dirty="0" smtClean="0"/>
              <a:t>HTML </a:t>
            </a:r>
            <a:r>
              <a:rPr lang="hi-IN" sz="2000" dirty="0" smtClean="0"/>
              <a:t>पेज पर हाइपरलिंक जोड़ सकते हैं। आप बाहरी वेबसाइट के लिए हाइपरलिंक भी बना सकते हैं। </a:t>
            </a:r>
            <a:r>
              <a:rPr lang="en-IN" sz="2000" dirty="0" smtClean="0"/>
              <a:t>HTML </a:t>
            </a:r>
            <a:r>
              <a:rPr lang="hi-IN" sz="2000" dirty="0" smtClean="0"/>
              <a:t>पेज में हाइपरलिंक बनाने के लिए, &lt;</a:t>
            </a:r>
            <a:r>
              <a:rPr lang="en-IN" sz="2000" dirty="0" smtClean="0"/>
              <a:t>a&gt; </a:t>
            </a:r>
            <a:r>
              <a:rPr lang="hi-IN" sz="2000" dirty="0" smtClean="0"/>
              <a:t>और &lt;/</a:t>
            </a:r>
            <a:r>
              <a:rPr lang="en-IN" sz="2000" dirty="0" smtClean="0"/>
              <a:t>a&gt; </a:t>
            </a:r>
            <a:r>
              <a:rPr lang="hi-IN" sz="2000" dirty="0" smtClean="0"/>
              <a:t>टैग का उपयोग किया जाता हैं, जो लिंक को परिभाषित करने के लिए उपयोग किए जाने वाले टैग हैं।</a:t>
            </a:r>
            <a:endParaRPr lang="en-IN" sz="2000" dirty="0" smtClean="0"/>
          </a:p>
          <a:p>
            <a:pPr>
              <a:buNone/>
            </a:pPr>
            <a:r>
              <a:rPr lang="en-IN" sz="2000" dirty="0" smtClean="0"/>
              <a:t>&lt;a&gt; </a:t>
            </a:r>
            <a:r>
              <a:rPr lang="hi-IN" sz="2000" dirty="0" smtClean="0"/>
              <a:t>टैग इंगित करता है कि हाइपरलिंक कहाँ शुरू होता है और &lt;/</a:t>
            </a:r>
            <a:r>
              <a:rPr lang="en-IN" sz="2000" dirty="0" smtClean="0"/>
              <a:t>a&gt; </a:t>
            </a:r>
            <a:r>
              <a:rPr lang="hi-IN" sz="2000" dirty="0" smtClean="0"/>
              <a:t>टैग इंगित करता है कि यह कहाँ समाप्त होता है। इन टैग्स के अंदर जो भी टेक्स्ट जुड़ता है, वह हाइपरलिंक की तरह काम करेगा। &lt;</a:t>
            </a:r>
            <a:r>
              <a:rPr lang="en-IN" sz="2000" dirty="0" smtClean="0"/>
              <a:t>a </a:t>
            </a:r>
            <a:r>
              <a:rPr lang="en-IN" sz="2000" dirty="0" err="1" smtClean="0"/>
              <a:t>href</a:t>
            </a:r>
            <a:r>
              <a:rPr lang="en-IN" sz="2000" dirty="0" smtClean="0"/>
              <a:t>=image “&gt; </a:t>
            </a:r>
            <a:r>
              <a:rPr lang="hi-IN" sz="2000" dirty="0" smtClean="0"/>
              <a:t>लिंक के लिए </a:t>
            </a:r>
            <a:r>
              <a:rPr lang="en-IN" sz="2000" dirty="0" smtClean="0"/>
              <a:t>URL </a:t>
            </a:r>
            <a:r>
              <a:rPr lang="hi-IN" sz="2000" dirty="0" smtClean="0"/>
              <a:t>जोड़ें। &lt;</a:t>
            </a:r>
            <a:r>
              <a:rPr lang="en-IN" sz="2000" dirty="0" smtClean="0"/>
              <a:t>a&gt;… &lt;/a&gt; </a:t>
            </a:r>
            <a:r>
              <a:rPr lang="hi-IN" sz="2000" dirty="0" smtClean="0"/>
              <a:t>टैग का उपयोग &lt;</a:t>
            </a:r>
            <a:r>
              <a:rPr lang="en-IN" sz="2000" dirty="0" smtClean="0"/>
              <a:t>body&gt;… &lt;/ body&gt; </a:t>
            </a:r>
            <a:r>
              <a:rPr lang="hi-IN" sz="2000" dirty="0" smtClean="0"/>
              <a:t>टैग के अंदर होता हैं|</a:t>
            </a:r>
            <a:endParaRPr lang="en-IN" sz="2000" dirty="0" smtClean="0"/>
          </a:p>
          <a:p>
            <a:r>
              <a:rPr lang="en-IN" sz="2000" dirty="0" err="1" smtClean="0"/>
              <a:t>उदाहरण</a:t>
            </a:r>
            <a:r>
              <a:rPr lang="en-IN" sz="2000" dirty="0" smtClean="0"/>
              <a:t> –</a:t>
            </a:r>
          </a:p>
          <a:p>
            <a:pPr>
              <a:buNone/>
            </a:pPr>
            <a:r>
              <a:rPr lang="en-IN" sz="2000" dirty="0" smtClean="0"/>
              <a:t>&lt;html&gt;</a:t>
            </a:r>
          </a:p>
          <a:p>
            <a:pPr>
              <a:buNone/>
            </a:pPr>
            <a:r>
              <a:rPr lang="en-IN" sz="2000" dirty="0" smtClean="0"/>
              <a:t>  &lt;head&gt;</a:t>
            </a:r>
          </a:p>
          <a:p>
            <a:pPr>
              <a:buNone/>
            </a:pPr>
            <a:r>
              <a:rPr lang="en-IN" sz="2000" dirty="0" smtClean="0"/>
              <a:t>      &lt;title&gt; Hyperlinks&lt;/title&gt;</a:t>
            </a:r>
          </a:p>
          <a:p>
            <a:pPr>
              <a:buNone/>
            </a:pPr>
            <a:r>
              <a:rPr lang="en-IN" sz="2000" dirty="0" smtClean="0"/>
              <a:t>   &lt;/head&gt;</a:t>
            </a:r>
          </a:p>
          <a:p>
            <a:pPr>
              <a:buNone/>
            </a:pPr>
            <a:r>
              <a:rPr lang="en-IN" sz="2000" dirty="0" smtClean="0"/>
              <a:t>   &lt;body&gt;</a:t>
            </a:r>
          </a:p>
          <a:p>
            <a:pPr>
              <a:buNone/>
            </a:pPr>
            <a:r>
              <a:rPr lang="en-IN" sz="2000" dirty="0" smtClean="0"/>
              <a:t>      &lt;a </a:t>
            </a:r>
            <a:r>
              <a:rPr lang="en-IN" sz="2000" dirty="0" err="1" smtClean="0"/>
              <a:t>href</a:t>
            </a:r>
            <a:r>
              <a:rPr lang="en-IN" sz="2000" dirty="0" smtClean="0"/>
              <a:t> = “</a:t>
            </a:r>
            <a:r>
              <a:rPr lang="en-IN" sz="2000" dirty="0" err="1" smtClean="0"/>
              <a:t>url</a:t>
            </a:r>
            <a:r>
              <a:rPr lang="en-IN" sz="2000" dirty="0" smtClean="0"/>
              <a:t>”&gt; link text &lt;/a&gt;</a:t>
            </a:r>
          </a:p>
          <a:p>
            <a:pPr>
              <a:buNone/>
            </a:pPr>
            <a:r>
              <a:rPr lang="en-IN" sz="2000" dirty="0" smtClean="0"/>
              <a:t>   &lt;/body&gt;</a:t>
            </a:r>
          </a:p>
          <a:p>
            <a:pPr>
              <a:buNone/>
            </a:pPr>
            <a:r>
              <a:rPr lang="en-IN" sz="2000" dirty="0" smtClean="0"/>
              <a:t>&lt;/html&gt;</a:t>
            </a:r>
          </a:p>
          <a:p>
            <a:pPr>
              <a:buNone/>
            </a:pPr>
            <a:r>
              <a:rPr lang="en-IN" sz="2000" dirty="0" smtClean="0"/>
              <a:t> </a:t>
            </a:r>
          </a:p>
          <a:p>
            <a:pPr>
              <a:buNone/>
            </a:pPr>
            <a:endParaRPr lang="en-IN"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229600" cy="6408712"/>
          </a:xfrm>
        </p:spPr>
        <p:txBody>
          <a:bodyPr>
            <a:normAutofit/>
          </a:bodyPr>
          <a:lstStyle/>
          <a:p>
            <a:pPr>
              <a:buNone/>
            </a:pPr>
            <a:r>
              <a:rPr lang="en-IN" sz="2400" b="1" u="sng" dirty="0" smtClean="0"/>
              <a:t>Email  tag – </a:t>
            </a:r>
          </a:p>
          <a:p>
            <a:pPr>
              <a:buNone/>
            </a:pPr>
            <a:r>
              <a:rPr lang="en-IN" sz="2400" dirty="0" smtClean="0"/>
              <a:t>&lt;a </a:t>
            </a:r>
            <a:r>
              <a:rPr lang="en-IN" sz="2400" dirty="0" err="1" smtClean="0"/>
              <a:t>href</a:t>
            </a:r>
            <a:r>
              <a:rPr lang="en-IN" sz="2400" dirty="0" smtClean="0"/>
              <a:t> = "mailto: </a:t>
            </a:r>
            <a:r>
              <a:rPr lang="en-IN" sz="2400" dirty="0" err="1" smtClean="0"/>
              <a:t>abc@example.com</a:t>
            </a:r>
            <a:r>
              <a:rPr lang="en-IN" sz="2400" dirty="0" smtClean="0"/>
              <a:t>"&gt;Send Email&lt;/a&gt;</a:t>
            </a:r>
            <a:endParaRPr lang="en-IN" sz="2400" b="1" u="sng" dirty="0"/>
          </a:p>
        </p:txBody>
      </p:sp>
      <p:sp>
        <p:nvSpPr>
          <p:cNvPr id="4" name="Rectangle 3"/>
          <p:cNvSpPr/>
          <p:nvPr/>
        </p:nvSpPr>
        <p:spPr>
          <a:xfrm>
            <a:off x="467544" y="1484784"/>
            <a:ext cx="8280920" cy="3785652"/>
          </a:xfrm>
          <a:prstGeom prst="rect">
            <a:avLst/>
          </a:prstGeom>
        </p:spPr>
        <p:txBody>
          <a:bodyPr wrap="square">
            <a:spAutoFit/>
          </a:bodyPr>
          <a:lstStyle/>
          <a:p>
            <a:r>
              <a:rPr lang="en-IN" sz="2400" b="1" u="sng" dirty="0" smtClean="0"/>
              <a:t>Relative Link and Absolute tag  </a:t>
            </a:r>
            <a:r>
              <a:rPr lang="en-IN" sz="2400" dirty="0" smtClean="0"/>
              <a:t>A relative link is any link that shows the current URL's relation to the linked page's URL. Instead of having the whole reference URL in the h-ref tag, relative links only show the relative link paths, as their name suggests. It's the difference between a link that has the website's full address, and a link that only includes a file's specific location.</a:t>
            </a:r>
          </a:p>
          <a:p>
            <a:r>
              <a:rPr lang="en-IN" sz="2400" dirty="0" smtClean="0"/>
              <a:t>For example, a relative link would only include /images /</a:t>
            </a:r>
            <a:r>
              <a:rPr lang="en-IN" sz="2400" dirty="0" err="1" smtClean="0"/>
              <a:t>puppies.gif</a:t>
            </a:r>
            <a:r>
              <a:rPr lang="en-IN" sz="2400" dirty="0" smtClean="0"/>
              <a:t> in the a </a:t>
            </a:r>
            <a:r>
              <a:rPr lang="en-IN" sz="2400" dirty="0" err="1" smtClean="0"/>
              <a:t>href</a:t>
            </a:r>
            <a:r>
              <a:rPr lang="en-IN" sz="2400" dirty="0" smtClean="0"/>
              <a:t> tag. An absolute link, on the other hand, would include https:// www. </a:t>
            </a:r>
            <a:r>
              <a:rPr lang="en-IN" sz="2400" dirty="0" err="1" smtClean="0"/>
              <a:t>example.com</a:t>
            </a:r>
            <a:r>
              <a:rPr lang="en-IN" sz="2400" dirty="0" smtClean="0"/>
              <a:t>/ image/ </a:t>
            </a:r>
            <a:r>
              <a:rPr lang="en-IN" sz="2400" dirty="0" err="1" smtClean="0"/>
              <a:t>puppies.gif</a:t>
            </a:r>
            <a:r>
              <a:rPr lang="en-IN" sz="2400" dirty="0" smtClean="0"/>
              <a:t> in it.</a:t>
            </a:r>
            <a:endParaRPr lang="en-IN"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IMAGE TAG IN HTML</a:t>
            </a:r>
            <a:br>
              <a:rPr lang="en-IN" dirty="0" smtClean="0"/>
            </a:br>
            <a:endParaRPr lang="en-IN" dirty="0"/>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r>
              <a:rPr lang="hi-IN" dirty="0" smtClean="0"/>
              <a:t>इमेज टैग का प्रयोग वेब पेज में इमेज डालने के लिए किया जाता हैं इमेज डालने के लिए </a:t>
            </a:r>
            <a:r>
              <a:rPr lang="en-IN" dirty="0" err="1" smtClean="0"/>
              <a:t>img</a:t>
            </a:r>
            <a:r>
              <a:rPr lang="en-IN" dirty="0" smtClean="0"/>
              <a:t> </a:t>
            </a:r>
            <a:r>
              <a:rPr lang="en-IN" dirty="0" err="1" smtClean="0"/>
              <a:t>src</a:t>
            </a:r>
            <a:r>
              <a:rPr lang="en-IN" dirty="0" smtClean="0"/>
              <a:t> </a:t>
            </a:r>
            <a:r>
              <a:rPr lang="hi-IN" dirty="0" smtClean="0"/>
              <a:t>टैग का प्रयोग किया जाता हैं |</a:t>
            </a:r>
          </a:p>
          <a:p>
            <a:r>
              <a:rPr lang="en-IN" dirty="0" err="1" smtClean="0"/>
              <a:t>Syntex</a:t>
            </a:r>
            <a:r>
              <a:rPr lang="en-IN" dirty="0" smtClean="0"/>
              <a:t>:-</a:t>
            </a:r>
          </a:p>
          <a:p>
            <a:r>
              <a:rPr lang="en-IN" dirty="0" smtClean="0"/>
              <a:t>&lt;</a:t>
            </a:r>
            <a:r>
              <a:rPr lang="en-IN" dirty="0" err="1" smtClean="0"/>
              <a:t>img</a:t>
            </a:r>
            <a:r>
              <a:rPr lang="en-IN" dirty="0" smtClean="0"/>
              <a:t> </a:t>
            </a:r>
            <a:r>
              <a:rPr lang="en-IN" dirty="0" err="1" smtClean="0"/>
              <a:t>src</a:t>
            </a:r>
            <a:r>
              <a:rPr lang="en-IN" dirty="0" smtClean="0"/>
              <a:t> = “source of image” width = “400” height = “400” border = “2” align = “</a:t>
            </a:r>
            <a:r>
              <a:rPr lang="en-IN" dirty="0" err="1" smtClean="0"/>
              <a:t>center</a:t>
            </a:r>
            <a:r>
              <a:rPr lang="en-IN" dirty="0" smtClean="0"/>
              <a:t>” alt = “image name”/&gt;</a:t>
            </a:r>
          </a:p>
          <a:p>
            <a:r>
              <a:rPr lang="en-IN" dirty="0" smtClean="0"/>
              <a:t>Example :-</a:t>
            </a:r>
          </a:p>
          <a:p>
            <a:r>
              <a:rPr lang="en-IN" dirty="0" smtClean="0"/>
              <a:t>&lt;</a:t>
            </a:r>
            <a:r>
              <a:rPr lang="en-IN" dirty="0" err="1" smtClean="0"/>
              <a:t>img</a:t>
            </a:r>
            <a:r>
              <a:rPr lang="en-IN" dirty="0" smtClean="0"/>
              <a:t> </a:t>
            </a:r>
            <a:r>
              <a:rPr lang="en-IN" dirty="0" err="1" smtClean="0"/>
              <a:t>src</a:t>
            </a:r>
            <a:r>
              <a:rPr lang="en-IN" dirty="0" smtClean="0"/>
              <a:t> = “</a:t>
            </a:r>
            <a:r>
              <a:rPr lang="en-IN" dirty="0" err="1" smtClean="0"/>
              <a:t>Penguins.jpg</a:t>
            </a:r>
            <a:r>
              <a:rPr lang="en-IN" dirty="0" smtClean="0"/>
              <a:t>” width = “400” height = “400” border = “2” align = “</a:t>
            </a:r>
            <a:r>
              <a:rPr lang="en-IN" dirty="0" err="1" smtClean="0"/>
              <a:t>center</a:t>
            </a:r>
            <a:r>
              <a:rPr lang="en-IN" dirty="0" smtClean="0"/>
              <a:t>” alt = “Penguins image”/&gt;</a:t>
            </a:r>
          </a:p>
          <a:p>
            <a:r>
              <a:rPr lang="en-IN" dirty="0" err="1" smtClean="0"/>
              <a:t>img</a:t>
            </a:r>
            <a:r>
              <a:rPr lang="en-IN" dirty="0" smtClean="0"/>
              <a:t> </a:t>
            </a:r>
            <a:r>
              <a:rPr lang="en-IN" dirty="0" err="1" smtClean="0"/>
              <a:t>src</a:t>
            </a:r>
            <a:r>
              <a:rPr lang="en-IN" dirty="0" smtClean="0"/>
              <a:t> – Image Source</a:t>
            </a:r>
            <a:br>
              <a:rPr lang="en-IN" dirty="0" smtClean="0"/>
            </a:br>
            <a:r>
              <a:rPr lang="en-IN" dirty="0" smtClean="0"/>
              <a:t>width – Image width</a:t>
            </a:r>
            <a:br>
              <a:rPr lang="en-IN" dirty="0" smtClean="0"/>
            </a:br>
            <a:r>
              <a:rPr lang="en-IN" dirty="0" smtClean="0"/>
              <a:t>height – Image height</a:t>
            </a:r>
            <a:br>
              <a:rPr lang="en-IN" dirty="0" smtClean="0"/>
            </a:br>
            <a:r>
              <a:rPr lang="en-IN" dirty="0" smtClean="0"/>
              <a:t>align – Image alignment like left, right, </a:t>
            </a:r>
            <a:r>
              <a:rPr lang="en-IN" dirty="0" err="1" smtClean="0"/>
              <a:t>center</a:t>
            </a:r>
            <a:r>
              <a:rPr lang="en-IN" dirty="0" smtClean="0"/>
              <a:t/>
            </a:r>
            <a:br>
              <a:rPr lang="en-IN" dirty="0" smtClean="0"/>
            </a:br>
            <a:r>
              <a:rPr lang="en-IN" dirty="0" smtClean="0"/>
              <a:t>alt – alternate text</a:t>
            </a:r>
          </a:p>
          <a:p>
            <a:pPr>
              <a:buNone/>
            </a:pPr>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467544" y="332656"/>
            <a:ext cx="8229600" cy="6264696"/>
          </a:xfrm>
        </p:spPr>
        <p:txBody>
          <a:bodyPr/>
          <a:lstStyle/>
          <a:p>
            <a:pPr>
              <a:buNone/>
            </a:pPr>
            <a:r>
              <a:rPr lang="en-IN" b="1" u="sng" dirty="0" smtClean="0"/>
              <a:t>Set Background image</a:t>
            </a:r>
          </a:p>
          <a:p>
            <a:pPr>
              <a:buNone/>
            </a:pPr>
            <a:r>
              <a:rPr lang="hi-IN" sz="2400" dirty="0" smtClean="0"/>
              <a:t>यदि आप बैकग्राउंड में इमेज डालना चाहते हैं तो </a:t>
            </a:r>
            <a:r>
              <a:rPr lang="en-IN" sz="2400" dirty="0" smtClean="0"/>
              <a:t>Body tag </a:t>
            </a:r>
            <a:r>
              <a:rPr lang="hi-IN" sz="2400" dirty="0" smtClean="0"/>
              <a:t>के अन्दर ही आपको </a:t>
            </a:r>
            <a:r>
              <a:rPr lang="en-IN" sz="2400" dirty="0" smtClean="0"/>
              <a:t>image </a:t>
            </a:r>
            <a:r>
              <a:rPr lang="hi-IN" sz="2400" dirty="0" smtClean="0"/>
              <a:t>का </a:t>
            </a:r>
            <a:r>
              <a:rPr lang="en-IN" sz="2400" dirty="0" smtClean="0"/>
              <a:t>source </a:t>
            </a:r>
            <a:r>
              <a:rPr lang="hi-IN" sz="2400" dirty="0" smtClean="0"/>
              <a:t>डालना होगा जैसे –</a:t>
            </a:r>
            <a:br>
              <a:rPr lang="hi-IN" sz="2400" dirty="0" smtClean="0"/>
            </a:br>
            <a:r>
              <a:rPr lang="hi-IN" sz="2400" dirty="0" smtClean="0"/>
              <a:t>&lt;</a:t>
            </a:r>
            <a:r>
              <a:rPr lang="en-IN" sz="2400" dirty="0" smtClean="0"/>
              <a:t>body background = “Nature-Background-Wallpapers-.jpg”/&gt;</a:t>
            </a:r>
          </a:p>
          <a:p>
            <a:endParaRPr lang="en-IN" dirty="0"/>
          </a:p>
        </p:txBody>
      </p:sp>
      <p:pic>
        <p:nvPicPr>
          <p:cNvPr id="8" name="Content Placeholder 3" descr="C:\Users\suyash saxena\Desktop\cloud computing\background-e1516617084666-600x289.png"/>
          <p:cNvPicPr>
            <a:picLocks noChangeAspect="1" noChangeArrowheads="1"/>
          </p:cNvPicPr>
          <p:nvPr/>
        </p:nvPicPr>
        <p:blipFill>
          <a:blip r:embed="rId2" cstate="print"/>
          <a:srcRect/>
          <a:stretch>
            <a:fillRect/>
          </a:stretch>
        </p:blipFill>
        <p:spPr bwMode="auto">
          <a:xfrm>
            <a:off x="755576" y="2492896"/>
            <a:ext cx="7560840" cy="367240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336704"/>
          </a:xfrm>
        </p:spPr>
        <p:txBody>
          <a:bodyPr>
            <a:normAutofit/>
          </a:bodyPr>
          <a:lstStyle/>
          <a:p>
            <a:r>
              <a:rPr lang="en-IN" dirty="0" smtClean="0"/>
              <a:t>The alt Attribute</a:t>
            </a:r>
          </a:p>
          <a:p>
            <a:r>
              <a:rPr lang="en-IN" dirty="0" smtClean="0"/>
              <a:t>&lt;</a:t>
            </a:r>
            <a:r>
              <a:rPr lang="en-IN" dirty="0" err="1" smtClean="0"/>
              <a:t>img</a:t>
            </a:r>
            <a:r>
              <a:rPr lang="en-IN" dirty="0" smtClean="0"/>
              <a:t> </a:t>
            </a:r>
            <a:r>
              <a:rPr lang="en-IN" dirty="0" err="1" smtClean="0"/>
              <a:t>src</a:t>
            </a:r>
            <a:r>
              <a:rPr lang="en-IN" dirty="0" smtClean="0"/>
              <a:t>="</a:t>
            </a:r>
            <a:r>
              <a:rPr lang="en-IN" dirty="0" err="1" smtClean="0"/>
              <a:t>programming.gif</a:t>
            </a:r>
            <a:r>
              <a:rPr lang="en-IN" dirty="0" smtClean="0"/>
              <a:t>" alt="Computer Man" style="width &lt;</a:t>
            </a:r>
            <a:r>
              <a:rPr lang="en-IN" dirty="0" err="1" smtClean="0"/>
              <a:t>img</a:t>
            </a:r>
            <a:r>
              <a:rPr lang="en-IN" dirty="0" smtClean="0"/>
              <a:t> </a:t>
            </a:r>
            <a:r>
              <a:rPr lang="en-IN" dirty="0" err="1" smtClean="0"/>
              <a:t>src</a:t>
            </a:r>
            <a:r>
              <a:rPr lang="en-IN" dirty="0" smtClean="0"/>
              <a:t>="</a:t>
            </a:r>
            <a:r>
              <a:rPr lang="en-IN" dirty="0" err="1" smtClean="0"/>
              <a:t>programming.gif</a:t>
            </a:r>
            <a:r>
              <a:rPr lang="en-IN" dirty="0" smtClean="0"/>
              <a:t>" alt="Computer Man" style="width:48px;height:48px;"&gt; :48px;height:48px;"&gt;</a:t>
            </a:r>
            <a:endParaRPr lang="en-IN" dirty="0"/>
          </a:p>
        </p:txBody>
      </p:sp>
      <p:sp>
        <p:nvSpPr>
          <p:cNvPr id="41985" name="Rectangle 1"/>
          <p:cNvSpPr>
            <a:spLocks noChangeArrowheads="1"/>
          </p:cNvSpPr>
          <p:nvPr/>
        </p:nvSpPr>
        <p:spPr bwMode="auto">
          <a:xfrm>
            <a:off x="395536" y="980728"/>
            <a:ext cx="8208912" cy="1631216"/>
          </a:xfrm>
          <a:prstGeom prst="rect">
            <a:avLst/>
          </a:prstGeom>
          <a:solidFill>
            <a:srgbClr val="F1F1F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Verdana" pitchFamily="34" charset="0"/>
                <a:cs typeface="Arial" pitchFamily="34" charset="0"/>
              </a:rPr>
              <a:t>The </a:t>
            </a:r>
            <a:r>
              <a:rPr kumimoji="0" lang="en-US" sz="2000" b="0" i="0" u="none" strike="noStrike" cap="none" normalizeH="0" baseline="0" dirty="0" smtClean="0">
                <a:ln>
                  <a:noFill/>
                </a:ln>
                <a:solidFill>
                  <a:srgbClr val="DC143C"/>
                </a:solidFill>
                <a:effectLst/>
                <a:latin typeface="Consolas" pitchFamily="49" charset="0"/>
                <a:cs typeface="Arial" pitchFamily="34" charset="0"/>
              </a:rPr>
              <a:t>alt</a:t>
            </a:r>
            <a:r>
              <a:rPr kumimoji="0" lang="en-US" sz="2000" b="0" i="0" u="none" strike="noStrike" cap="none" normalizeH="0" baseline="0" dirty="0" smtClean="0">
                <a:ln>
                  <a:noFill/>
                </a:ln>
                <a:solidFill>
                  <a:srgbClr val="000000"/>
                </a:solidFill>
                <a:effectLst/>
                <a:latin typeface="Verdana" pitchFamily="34" charset="0"/>
                <a:cs typeface="Arial" pitchFamily="34" charset="0"/>
              </a:rPr>
              <a:t> attribute provides an alternate text for an image, if the user for some reason cannot view it (because of slow connection, an error in the </a:t>
            </a:r>
            <a:r>
              <a:rPr kumimoji="0" lang="en-US" sz="2000" b="0" i="0" u="none" strike="noStrike" cap="none" normalizeH="0" baseline="0" dirty="0" err="1" smtClean="0">
                <a:ln>
                  <a:noFill/>
                </a:ln>
                <a:solidFill>
                  <a:srgbClr val="000000"/>
                </a:solidFill>
                <a:effectLst/>
                <a:latin typeface="Verdana" pitchFamily="34" charset="0"/>
                <a:cs typeface="Arial" pitchFamily="34" charset="0"/>
              </a:rPr>
              <a:t>src</a:t>
            </a:r>
            <a:r>
              <a:rPr kumimoji="0" lang="en-US" sz="2000" b="0" i="0" u="none" strike="noStrike" cap="none" normalizeH="0" baseline="0" dirty="0" smtClean="0">
                <a:ln>
                  <a:noFill/>
                </a:ln>
                <a:solidFill>
                  <a:srgbClr val="000000"/>
                </a:solidFill>
                <a:effectLst/>
                <a:latin typeface="Verdana" pitchFamily="34" charset="0"/>
                <a:cs typeface="Arial" pitchFamily="34" charset="0"/>
              </a:rPr>
              <a:t> attribute, or if the user uses a screen reader).</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Verdana" pitchFamily="34" charset="0"/>
                <a:cs typeface="Arial" pitchFamily="34" charset="0"/>
              </a:rPr>
              <a:t>The value of the </a:t>
            </a:r>
            <a:r>
              <a:rPr kumimoji="0" lang="en-US" sz="2000" b="0" i="0" u="none" strike="noStrike" cap="none" normalizeH="0" baseline="0" dirty="0" smtClean="0">
                <a:ln>
                  <a:noFill/>
                </a:ln>
                <a:solidFill>
                  <a:srgbClr val="DC143C"/>
                </a:solidFill>
                <a:effectLst/>
                <a:latin typeface="Consolas" pitchFamily="49" charset="0"/>
                <a:cs typeface="Arial" pitchFamily="34" charset="0"/>
              </a:rPr>
              <a:t>alt</a:t>
            </a:r>
            <a:r>
              <a:rPr kumimoji="0" lang="en-US" sz="2000" b="0" i="0" u="none" strike="noStrike" cap="none" normalizeH="0" baseline="0" dirty="0" smtClean="0">
                <a:ln>
                  <a:noFill/>
                </a:ln>
                <a:solidFill>
                  <a:srgbClr val="000000"/>
                </a:solidFill>
                <a:effectLst/>
                <a:latin typeface="Verdana" pitchFamily="34" charset="0"/>
                <a:cs typeface="Arial" pitchFamily="34" charset="0"/>
              </a:rPr>
              <a:t> attribute should describe the image: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539552" y="4005064"/>
            <a:ext cx="8208912" cy="461665"/>
          </a:xfrm>
          <a:prstGeom prst="rect">
            <a:avLst/>
          </a:prstGeom>
        </p:spPr>
        <p:txBody>
          <a:bodyPr wrap="square">
            <a:spAutoFit/>
          </a:bodyPr>
          <a:lstStyle/>
          <a:p>
            <a:r>
              <a:rPr lang="en-IN" sz="2400" dirty="0" smtClean="0"/>
              <a:t>&lt;</a:t>
            </a:r>
            <a:r>
              <a:rPr lang="en-IN" sz="2400" dirty="0" err="1" smtClean="0"/>
              <a:t>img</a:t>
            </a:r>
            <a:r>
              <a:rPr lang="en-IN" sz="2400" dirty="0" smtClean="0"/>
              <a:t> </a:t>
            </a:r>
            <a:r>
              <a:rPr lang="en-IN" sz="2400" dirty="0" err="1" smtClean="0"/>
              <a:t>src</a:t>
            </a:r>
            <a:r>
              <a:rPr lang="en-IN" sz="2400" dirty="0" smtClean="0"/>
              <a:t>="</a:t>
            </a:r>
            <a:r>
              <a:rPr lang="en-IN" sz="2400" dirty="0" err="1" smtClean="0"/>
              <a:t>img_chania.jpg</a:t>
            </a:r>
            <a:r>
              <a:rPr lang="en-IN" sz="2400" dirty="0" smtClean="0"/>
              <a:t>" alt="Flowers in </a:t>
            </a:r>
            <a:r>
              <a:rPr lang="en-IN" sz="2400" dirty="0" err="1" smtClean="0"/>
              <a:t>Chania</a:t>
            </a:r>
            <a:r>
              <a:rPr lang="en-IN" sz="2400" dirty="0" smtClean="0"/>
              <a:t>"&gt;</a:t>
            </a:r>
            <a:endParaRPr lang="en-IN" sz="2400" dirty="0"/>
          </a:p>
        </p:txBody>
      </p:sp>
      <p:sp>
        <p:nvSpPr>
          <p:cNvPr id="6" name="Rectangle 5"/>
          <p:cNvSpPr/>
          <p:nvPr/>
        </p:nvSpPr>
        <p:spPr>
          <a:xfrm>
            <a:off x="539552" y="3645024"/>
            <a:ext cx="3240360" cy="707886"/>
          </a:xfrm>
          <a:prstGeom prst="rect">
            <a:avLst/>
          </a:prstGeom>
        </p:spPr>
        <p:txBody>
          <a:bodyPr wrap="square">
            <a:spAutoFit/>
          </a:bodyPr>
          <a:lstStyle/>
          <a:p>
            <a:r>
              <a:rPr lang="en-IN" sz="2000" b="1" u="sng" dirty="0" smtClean="0"/>
              <a:t>Animated Images</a:t>
            </a:r>
          </a:p>
          <a:p>
            <a:endParaRPr lang="en-IN" sz="2000" b="1" u="sng"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5" name="Content Placeholder 4"/>
          <p:cNvSpPr>
            <a:spLocks noGrp="1"/>
          </p:cNvSpPr>
          <p:nvPr>
            <p:ph idx="1"/>
          </p:nvPr>
        </p:nvSpPr>
        <p:spPr>
          <a:xfrm>
            <a:off x="467544" y="260648"/>
            <a:ext cx="8229600" cy="6048672"/>
          </a:xfrm>
        </p:spPr>
        <p:txBody>
          <a:bodyPr/>
          <a:lstStyle/>
          <a:p>
            <a:r>
              <a:rPr lang="en-IN" dirty="0" smtClean="0"/>
              <a:t>Image as a Link</a:t>
            </a:r>
          </a:p>
          <a:p>
            <a:pPr>
              <a:buNone/>
            </a:pPr>
            <a:r>
              <a:rPr lang="en-IN" sz="2000" dirty="0" smtClean="0"/>
              <a:t>a </a:t>
            </a:r>
            <a:r>
              <a:rPr lang="en-IN" sz="2000" dirty="0" err="1" smtClean="0"/>
              <a:t>href</a:t>
            </a:r>
            <a:r>
              <a:rPr lang="en-IN" sz="2000" dirty="0" smtClean="0"/>
              <a:t>="</a:t>
            </a:r>
            <a:r>
              <a:rPr lang="en-IN" sz="2000" dirty="0" err="1" smtClean="0"/>
              <a:t>default.asp</a:t>
            </a:r>
            <a:r>
              <a:rPr lang="en-IN" sz="2000" dirty="0" smtClean="0"/>
              <a:t>"&lt;</a:t>
            </a:r>
            <a:r>
              <a:rPr lang="en-IN" sz="2000" dirty="0" err="1" smtClean="0"/>
              <a:t>img</a:t>
            </a:r>
            <a:r>
              <a:rPr lang="en-IN" sz="2000" dirty="0" smtClean="0"/>
              <a:t> </a:t>
            </a:r>
            <a:r>
              <a:rPr lang="en-IN" sz="2000" dirty="0" err="1" smtClean="0"/>
              <a:t>src</a:t>
            </a:r>
            <a:r>
              <a:rPr lang="en-IN" sz="2000" dirty="0" smtClean="0"/>
              <a:t>="</a:t>
            </a:r>
            <a:r>
              <a:rPr lang="en-IN" sz="2000" dirty="0" err="1" smtClean="0"/>
              <a:t>smiley.gif</a:t>
            </a:r>
            <a:r>
              <a:rPr lang="en-IN" sz="2000" dirty="0" smtClean="0"/>
              <a:t>" alt="</a:t>
            </a:r>
            <a:r>
              <a:rPr lang="en-IN" sz="2000" dirty="0" err="1" smtClean="0"/>
              <a:t>HTMLtutorial</a:t>
            </a:r>
            <a:r>
              <a:rPr lang="en-IN" sz="2000" dirty="0" smtClean="0"/>
              <a:t>" style="width:42px;height:42px;border:0;"&gt;&lt;/a&gt;</a:t>
            </a:r>
          </a:p>
          <a:p>
            <a:pPr algn="ctr">
              <a:buNone/>
            </a:pPr>
            <a:r>
              <a:rPr lang="en-IN" sz="3600" b="1" u="sng" dirty="0" smtClean="0"/>
              <a:t>Image Maps</a:t>
            </a:r>
          </a:p>
          <a:p>
            <a:r>
              <a:rPr lang="en-IN" sz="2000" dirty="0" smtClean="0"/>
              <a:t>The &lt;map&gt; tag defines an image-map. An image-map is an image with clickable areas.</a:t>
            </a:r>
          </a:p>
          <a:p>
            <a:r>
              <a:rPr lang="en-IN" sz="2000" dirty="0" smtClean="0"/>
              <a:t>Click on the computer, the phone, or the cup of coffee in the image below:</a:t>
            </a:r>
          </a:p>
          <a:p>
            <a:pPr>
              <a:buNone/>
            </a:pPr>
            <a:endParaRPr lang="en-IN" sz="2000" dirty="0"/>
          </a:p>
        </p:txBody>
      </p:sp>
      <p:pic>
        <p:nvPicPr>
          <p:cNvPr id="8" name="Picture 1" descr="C:\Users\suyash saxena\Desktop\cloud computing\workplace.jpg"/>
          <p:cNvPicPr>
            <a:picLocks noChangeAspect="1" noChangeArrowheads="1"/>
          </p:cNvPicPr>
          <p:nvPr/>
        </p:nvPicPr>
        <p:blipFill>
          <a:blip r:embed="rId2" cstate="print"/>
          <a:srcRect/>
          <a:stretch>
            <a:fillRect/>
          </a:stretch>
        </p:blipFill>
        <p:spPr bwMode="auto">
          <a:xfrm>
            <a:off x="3635896" y="5255445"/>
            <a:ext cx="2841104" cy="1425574"/>
          </a:xfrm>
          <a:prstGeom prst="rect">
            <a:avLst/>
          </a:prstGeom>
          <a:noFill/>
        </p:spPr>
      </p:pic>
      <p:sp>
        <p:nvSpPr>
          <p:cNvPr id="9" name="Rectangle 8"/>
          <p:cNvSpPr/>
          <p:nvPr/>
        </p:nvSpPr>
        <p:spPr>
          <a:xfrm>
            <a:off x="683568" y="3140968"/>
            <a:ext cx="7848872" cy="2862322"/>
          </a:xfrm>
          <a:prstGeom prst="rect">
            <a:avLst/>
          </a:prstGeom>
        </p:spPr>
        <p:txBody>
          <a:bodyPr wrap="square">
            <a:spAutoFit/>
          </a:bodyPr>
          <a:lstStyle/>
          <a:p>
            <a:r>
              <a:rPr lang="en-IN" dirty="0" smtClean="0"/>
              <a:t>&lt;</a:t>
            </a:r>
            <a:r>
              <a:rPr lang="en-IN" dirty="0" err="1" smtClean="0"/>
              <a:t>img</a:t>
            </a:r>
            <a:r>
              <a:rPr lang="en-IN" dirty="0" smtClean="0"/>
              <a:t> </a:t>
            </a:r>
            <a:r>
              <a:rPr lang="en-IN" dirty="0" err="1" smtClean="0"/>
              <a:t>src</a:t>
            </a:r>
            <a:r>
              <a:rPr lang="en-IN" dirty="0" smtClean="0"/>
              <a:t>="</a:t>
            </a:r>
            <a:r>
              <a:rPr lang="en-IN" dirty="0" err="1" smtClean="0"/>
              <a:t>workplace.jpg</a:t>
            </a:r>
            <a:r>
              <a:rPr lang="en-IN" dirty="0" smtClean="0"/>
              <a:t>" alt="Workplace" </a:t>
            </a:r>
            <a:r>
              <a:rPr lang="en-IN" dirty="0" err="1" smtClean="0"/>
              <a:t>usemap</a:t>
            </a:r>
            <a:r>
              <a:rPr lang="en-IN" dirty="0" smtClean="0"/>
              <a:t>="#</a:t>
            </a:r>
            <a:r>
              <a:rPr lang="en-IN" dirty="0" err="1" smtClean="0"/>
              <a:t>workmap</a:t>
            </a:r>
            <a:r>
              <a:rPr lang="en-IN" dirty="0" smtClean="0"/>
              <a:t>"&gt;</a:t>
            </a:r>
            <a:br>
              <a:rPr lang="en-IN" dirty="0" smtClean="0"/>
            </a:br>
            <a:r>
              <a:rPr lang="en-IN" dirty="0" smtClean="0"/>
              <a:t>&lt;map name="</a:t>
            </a:r>
            <a:r>
              <a:rPr lang="en-IN" dirty="0" err="1" smtClean="0"/>
              <a:t>workmap</a:t>
            </a:r>
            <a:r>
              <a:rPr lang="en-IN" dirty="0" smtClean="0"/>
              <a:t>"&gt;</a:t>
            </a:r>
            <a:br>
              <a:rPr lang="en-IN" dirty="0" smtClean="0"/>
            </a:br>
            <a:r>
              <a:rPr lang="en-IN" dirty="0" smtClean="0"/>
              <a:t>  &lt;area shape="</a:t>
            </a:r>
            <a:r>
              <a:rPr lang="en-IN" dirty="0" err="1" smtClean="0"/>
              <a:t>rect</a:t>
            </a:r>
            <a:r>
              <a:rPr lang="en-IN" dirty="0" smtClean="0"/>
              <a:t>" </a:t>
            </a:r>
            <a:r>
              <a:rPr lang="en-IN" dirty="0" err="1" smtClean="0"/>
              <a:t>coords</a:t>
            </a:r>
            <a:r>
              <a:rPr lang="en-IN" dirty="0" smtClean="0"/>
              <a:t>="34,44,270,350" alt="Computer" </a:t>
            </a:r>
            <a:r>
              <a:rPr lang="en-IN" dirty="0" err="1" smtClean="0"/>
              <a:t>href</a:t>
            </a:r>
            <a:r>
              <a:rPr lang="en-IN" dirty="0" smtClean="0"/>
              <a:t>="</a:t>
            </a:r>
            <a:r>
              <a:rPr lang="en-IN" dirty="0" err="1" smtClean="0"/>
              <a:t>computer.htm</a:t>
            </a:r>
            <a:r>
              <a:rPr lang="en-IN" dirty="0" smtClean="0"/>
              <a:t>"&gt;</a:t>
            </a:r>
            <a:br>
              <a:rPr lang="en-IN" dirty="0" smtClean="0"/>
            </a:br>
            <a:r>
              <a:rPr lang="en-IN" dirty="0" smtClean="0"/>
              <a:t>  &lt;area shape="</a:t>
            </a:r>
            <a:r>
              <a:rPr lang="en-IN" dirty="0" err="1" smtClean="0"/>
              <a:t>rect</a:t>
            </a:r>
            <a:r>
              <a:rPr lang="en-IN" dirty="0" smtClean="0"/>
              <a:t>" </a:t>
            </a:r>
            <a:r>
              <a:rPr lang="en-IN" dirty="0" err="1" smtClean="0"/>
              <a:t>coords</a:t>
            </a:r>
            <a:r>
              <a:rPr lang="en-IN" dirty="0" smtClean="0"/>
              <a:t>="290,172,333,250" alt="Phone" </a:t>
            </a:r>
            <a:r>
              <a:rPr lang="en-IN" dirty="0" err="1" smtClean="0"/>
              <a:t>href</a:t>
            </a:r>
            <a:r>
              <a:rPr lang="en-IN" dirty="0" smtClean="0"/>
              <a:t>="</a:t>
            </a:r>
            <a:r>
              <a:rPr lang="en-IN" dirty="0" err="1" smtClean="0"/>
              <a:t>phone.htm</a:t>
            </a:r>
            <a:r>
              <a:rPr lang="en-IN" dirty="0" smtClean="0"/>
              <a:t>"&gt;</a:t>
            </a:r>
            <a:br>
              <a:rPr lang="en-IN" dirty="0" smtClean="0"/>
            </a:br>
            <a:r>
              <a:rPr lang="en-IN" dirty="0" smtClean="0"/>
              <a:t>  &lt;area shape="circle" </a:t>
            </a:r>
            <a:r>
              <a:rPr lang="en-IN" dirty="0" err="1" smtClean="0"/>
              <a:t>coords</a:t>
            </a:r>
            <a:r>
              <a:rPr lang="en-IN" dirty="0" smtClean="0"/>
              <a:t>="337,300,44" alt="Coffee" </a:t>
            </a:r>
            <a:r>
              <a:rPr lang="en-IN" dirty="0" err="1" smtClean="0"/>
              <a:t>href</a:t>
            </a:r>
            <a:r>
              <a:rPr lang="en-IN" dirty="0" smtClean="0"/>
              <a:t>="</a:t>
            </a:r>
            <a:r>
              <a:rPr lang="en-IN" dirty="0" err="1" smtClean="0"/>
              <a:t>coffee.htm</a:t>
            </a:r>
            <a:r>
              <a:rPr lang="en-IN" dirty="0" smtClean="0"/>
              <a:t>"&gt;</a:t>
            </a:r>
            <a:br>
              <a:rPr lang="en-IN" dirty="0" smtClean="0"/>
            </a:br>
            <a:r>
              <a:rPr lang="en-IN" dirty="0" smtClean="0"/>
              <a:t>&lt;/map&gt;</a:t>
            </a:r>
          </a:p>
          <a:p>
            <a:r>
              <a:rPr lang="en-IN" dirty="0" smtClean="0"/>
              <a:t>T</a:t>
            </a:r>
          </a:p>
          <a:p>
            <a:r>
              <a:rPr lang="en-IN" dirty="0" smtClean="0"/>
              <a:t/>
            </a:r>
            <a:br>
              <a:rPr lang="en-IN" dirty="0" smtClean="0"/>
            </a:b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TABLE TAG IN HTML</a:t>
            </a:r>
            <a:r>
              <a:rPr lang="en-IN" dirty="0" smtClean="0"/>
              <a:t/>
            </a:r>
            <a:br>
              <a:rPr lang="en-IN" dirty="0" smtClean="0"/>
            </a:br>
            <a:endParaRPr lang="en-IN" dirty="0"/>
          </a:p>
        </p:txBody>
      </p:sp>
      <p:sp>
        <p:nvSpPr>
          <p:cNvPr id="5" name="Content Placeholder 4"/>
          <p:cNvSpPr>
            <a:spLocks noGrp="1"/>
          </p:cNvSpPr>
          <p:nvPr>
            <p:ph idx="1"/>
          </p:nvPr>
        </p:nvSpPr>
        <p:spPr>
          <a:xfrm>
            <a:off x="457200" y="1052736"/>
            <a:ext cx="8229600" cy="5400600"/>
          </a:xfrm>
        </p:spPr>
        <p:txBody>
          <a:bodyPr>
            <a:normAutofit/>
          </a:bodyPr>
          <a:lstStyle/>
          <a:p>
            <a:pPr>
              <a:buNone/>
            </a:pPr>
            <a:r>
              <a:rPr lang="en-IN" sz="2000" dirty="0" smtClean="0"/>
              <a:t>Html </a:t>
            </a:r>
            <a:r>
              <a:rPr lang="hi-IN" sz="2000" dirty="0" smtClean="0"/>
              <a:t>मे सारणी बनाने के लिये </a:t>
            </a:r>
            <a:r>
              <a:rPr lang="en-IN" sz="2000" dirty="0" smtClean="0"/>
              <a:t>Table Tag </a:t>
            </a:r>
            <a:r>
              <a:rPr lang="hi-IN" sz="2000" dirty="0" smtClean="0"/>
              <a:t>का उपयोग किया जाता है। किसी </a:t>
            </a:r>
            <a:r>
              <a:rPr lang="en-IN" sz="2000" dirty="0" smtClean="0"/>
              <a:t>Table </a:t>
            </a:r>
            <a:r>
              <a:rPr lang="hi-IN" sz="2000" dirty="0" smtClean="0"/>
              <a:t>का तत्व का सामान्य रूप निम्न प्रकार है-</a:t>
            </a:r>
          </a:p>
          <a:p>
            <a:pPr>
              <a:buNone/>
            </a:pPr>
            <a:r>
              <a:rPr lang="hi-IN" sz="2000" dirty="0" smtClean="0"/>
              <a:t>&lt;</a:t>
            </a:r>
            <a:r>
              <a:rPr lang="en-IN" sz="2000" dirty="0" smtClean="0"/>
              <a:t>table&gt;</a:t>
            </a:r>
            <a:br>
              <a:rPr lang="en-IN" sz="2000" dirty="0" smtClean="0"/>
            </a:br>
            <a:r>
              <a:rPr lang="en-IN" sz="2000" dirty="0" smtClean="0"/>
              <a:t>Table Data</a:t>
            </a:r>
            <a:br>
              <a:rPr lang="en-IN" sz="2000" dirty="0" smtClean="0"/>
            </a:br>
            <a:r>
              <a:rPr lang="en-IN" sz="2000" dirty="0" smtClean="0"/>
              <a:t>&lt;/table&gt;</a:t>
            </a:r>
          </a:p>
          <a:p>
            <a:pPr>
              <a:buNone/>
            </a:pPr>
            <a:endParaRPr lang="en-IN" sz="2000" dirty="0" smtClean="0"/>
          </a:p>
          <a:p>
            <a:pPr>
              <a:buNone/>
            </a:pPr>
            <a:r>
              <a:rPr lang="hi-IN" sz="2000" dirty="0" smtClean="0"/>
              <a:t>इससे स्पष्ट है कि सारणी बनाने का प्रारंभ &lt;</a:t>
            </a:r>
            <a:r>
              <a:rPr lang="en-IN" sz="2000" dirty="0" smtClean="0"/>
              <a:t>Table&gt; Tag </a:t>
            </a:r>
            <a:r>
              <a:rPr lang="hi-IN" sz="2000" dirty="0" smtClean="0"/>
              <a:t>से किया जाता है और समापन &lt;/</a:t>
            </a:r>
            <a:r>
              <a:rPr lang="en-IN" sz="2000" dirty="0" smtClean="0"/>
              <a:t>table&gt; Tag </a:t>
            </a:r>
            <a:r>
              <a:rPr lang="hi-IN" sz="2000" dirty="0" smtClean="0"/>
              <a:t>से किया जाता है। इन दोनो के बीच मे </a:t>
            </a:r>
            <a:r>
              <a:rPr lang="en-IN" sz="2000" dirty="0" smtClean="0"/>
              <a:t>Table </a:t>
            </a:r>
            <a:r>
              <a:rPr lang="hi-IN" sz="2000" dirty="0" smtClean="0"/>
              <a:t>के </a:t>
            </a:r>
            <a:r>
              <a:rPr lang="en-IN" sz="2000" dirty="0" smtClean="0"/>
              <a:t>Data </a:t>
            </a:r>
            <a:r>
              <a:rPr lang="hi-IN" sz="2000" dirty="0" smtClean="0"/>
              <a:t>को परिभाषित किया जाता है। इस </a:t>
            </a:r>
            <a:r>
              <a:rPr lang="en-IN" sz="2000" dirty="0" smtClean="0"/>
              <a:t>Data </a:t>
            </a:r>
            <a:r>
              <a:rPr lang="hi-IN" sz="2000" dirty="0" smtClean="0"/>
              <a:t>मे </a:t>
            </a:r>
            <a:r>
              <a:rPr lang="en-IN" sz="2000" dirty="0" smtClean="0"/>
              <a:t>Table </a:t>
            </a:r>
            <a:r>
              <a:rPr lang="hi-IN" sz="2000" dirty="0" smtClean="0"/>
              <a:t>का नाम प्रत्येक पंक्ति के प्रत्येक सैल की परिभाषा आदि शामिल होती है। इनको परिभाषित करने के लिये विभिन्न </a:t>
            </a:r>
            <a:r>
              <a:rPr lang="en-IN" sz="2000" dirty="0" smtClean="0"/>
              <a:t>Tag </a:t>
            </a:r>
            <a:r>
              <a:rPr lang="hi-IN" sz="2000" dirty="0" smtClean="0"/>
              <a:t>का उपयोग किया जाता है।</a:t>
            </a:r>
            <a:br>
              <a:rPr lang="hi-IN" sz="2000" dirty="0" smtClean="0"/>
            </a:br>
            <a:r>
              <a:rPr lang="en-IN" sz="2000" dirty="0" smtClean="0"/>
              <a:t>Table Tag </a:t>
            </a:r>
            <a:r>
              <a:rPr lang="hi-IN" sz="2000" dirty="0" smtClean="0"/>
              <a:t>मे कई एट्रीव्यूट हो सकते है, जैसे- </a:t>
            </a:r>
            <a:r>
              <a:rPr lang="en-IN" sz="2000" dirty="0" smtClean="0"/>
              <a:t>width, border, </a:t>
            </a:r>
            <a:r>
              <a:rPr lang="en-IN" sz="2000" dirty="0" err="1" smtClean="0"/>
              <a:t>cellpadding</a:t>
            </a:r>
            <a:r>
              <a:rPr lang="en-IN" sz="2000" dirty="0" smtClean="0"/>
              <a:t>, </a:t>
            </a:r>
            <a:r>
              <a:rPr lang="en-IN" sz="2000" dirty="0" err="1" smtClean="0"/>
              <a:t>cellspacing</a:t>
            </a:r>
            <a:r>
              <a:rPr lang="en-IN" sz="2000" dirty="0" smtClean="0"/>
              <a:t>, </a:t>
            </a:r>
            <a:r>
              <a:rPr lang="en-IN" sz="2000" dirty="0" err="1" smtClean="0"/>
              <a:t>bgcolor</a:t>
            </a:r>
            <a:r>
              <a:rPr lang="en-IN" sz="2000" dirty="0" smtClean="0"/>
              <a:t> </a:t>
            </a:r>
            <a:r>
              <a:rPr lang="hi-IN" sz="2000" dirty="0" smtClean="0"/>
              <a:t>आदि।</a:t>
            </a:r>
            <a:endParaRPr lang="en-IN"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1520" y="332656"/>
            <a:ext cx="8229600" cy="6336704"/>
          </a:xfrm>
        </p:spPr>
        <p:txBody>
          <a:bodyPr>
            <a:normAutofit/>
          </a:bodyPr>
          <a:lstStyle/>
          <a:p>
            <a:pPr>
              <a:buNone/>
            </a:pPr>
            <a:r>
              <a:rPr lang="en-IN" sz="2200" b="1" dirty="0" smtClean="0"/>
              <a:t>1. td tag (Table data tag)</a:t>
            </a:r>
            <a:endParaRPr lang="en-IN" sz="2200" dirty="0" smtClean="0"/>
          </a:p>
          <a:p>
            <a:pPr>
              <a:buNone/>
            </a:pPr>
            <a:r>
              <a:rPr lang="hi-IN" sz="2200" dirty="0" smtClean="0"/>
              <a:t>सारणी के किसी सैल को परिभाषित करने के लिये &lt;</a:t>
            </a:r>
            <a:r>
              <a:rPr lang="en-IN" sz="2200" dirty="0" smtClean="0"/>
              <a:t>td&gt; Tag </a:t>
            </a:r>
            <a:r>
              <a:rPr lang="hi-IN" sz="2200" dirty="0" smtClean="0"/>
              <a:t>का उपयोग किया जाता है। इसका पूरा रूप है- </a:t>
            </a:r>
            <a:r>
              <a:rPr lang="en-IN" sz="2200" dirty="0" smtClean="0"/>
              <a:t>table data </a:t>
            </a:r>
            <a:r>
              <a:rPr lang="hi-IN" sz="2200" dirty="0" smtClean="0"/>
              <a:t>इस टैग मे एक सैल की सामग्री उसके विभिन्न एट्रीव्यूट के साथ दी जाती है। &lt;</a:t>
            </a:r>
            <a:r>
              <a:rPr lang="en-IN" sz="2200" dirty="0" smtClean="0"/>
              <a:t>td&gt; </a:t>
            </a:r>
            <a:r>
              <a:rPr lang="hi-IN" sz="2200" dirty="0" smtClean="0"/>
              <a:t>टैग का उपयोग इच्छानुसार कितनी भी बार किया जा सकता है।</a:t>
            </a:r>
            <a:br>
              <a:rPr lang="hi-IN" sz="2200" dirty="0" smtClean="0"/>
            </a:br>
            <a:r>
              <a:rPr lang="hi-IN" sz="2200" dirty="0" smtClean="0"/>
              <a:t>उदाहरण के लिये यदि हम केवल एक सैल वाली सारणी बनाना चाहते है, तो उसे निम्न प्रकार बना सकते है-</a:t>
            </a:r>
          </a:p>
          <a:p>
            <a:pPr>
              <a:buNone/>
            </a:pPr>
            <a:r>
              <a:rPr lang="hi-IN" sz="2200" dirty="0" smtClean="0"/>
              <a:t>&lt;</a:t>
            </a:r>
            <a:r>
              <a:rPr lang="en-IN" sz="2200" dirty="0" smtClean="0"/>
              <a:t>table&gt;</a:t>
            </a:r>
            <a:br>
              <a:rPr lang="en-IN" sz="2200" dirty="0" smtClean="0"/>
            </a:br>
            <a:r>
              <a:rPr lang="en-IN" sz="2200" dirty="0" smtClean="0"/>
              <a:t>&lt;td&gt; one cell table &lt;/td&gt;</a:t>
            </a:r>
            <a:br>
              <a:rPr lang="en-IN" sz="2200" dirty="0" smtClean="0"/>
            </a:br>
            <a:r>
              <a:rPr lang="en-IN" sz="2200" dirty="0" smtClean="0"/>
              <a:t>&lt;/table&gt;</a:t>
            </a:r>
          </a:p>
          <a:p>
            <a:pPr>
              <a:buNone/>
            </a:pPr>
            <a:endParaRPr lang="en-IN" dirty="0"/>
          </a:p>
        </p:txBody>
      </p:sp>
      <p:pic>
        <p:nvPicPr>
          <p:cNvPr id="8" name="Picture 4" descr="C:\Users\suyash saxena\Desktop\cloud computing\one-cell-table-600x202.jpg"/>
          <p:cNvPicPr>
            <a:picLocks noChangeAspect="1" noChangeArrowheads="1"/>
          </p:cNvPicPr>
          <p:nvPr/>
        </p:nvPicPr>
        <p:blipFill>
          <a:blip r:embed="rId2" cstate="print"/>
          <a:srcRect/>
          <a:stretch>
            <a:fillRect/>
          </a:stretch>
        </p:blipFill>
        <p:spPr bwMode="auto">
          <a:xfrm>
            <a:off x="1763688" y="4509120"/>
            <a:ext cx="3810000" cy="12827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5" name="Content Placeholder 4"/>
          <p:cNvSpPr>
            <a:spLocks noGrp="1"/>
          </p:cNvSpPr>
          <p:nvPr>
            <p:ph idx="1"/>
          </p:nvPr>
        </p:nvSpPr>
        <p:spPr>
          <a:xfrm>
            <a:off x="467544" y="260648"/>
            <a:ext cx="8229600" cy="6597352"/>
          </a:xfrm>
        </p:spPr>
        <p:txBody>
          <a:bodyPr>
            <a:normAutofit/>
          </a:bodyPr>
          <a:lstStyle/>
          <a:p>
            <a:pPr>
              <a:buNone/>
            </a:pPr>
            <a:r>
              <a:rPr lang="en-IN" sz="2000" dirty="0" smtClean="0"/>
              <a:t>2. Border </a:t>
            </a:r>
            <a:r>
              <a:rPr lang="hi-IN" sz="2000" dirty="0" smtClean="0"/>
              <a:t>एट्रीव्यूट –</a:t>
            </a:r>
          </a:p>
          <a:p>
            <a:pPr>
              <a:buNone/>
            </a:pPr>
            <a:r>
              <a:rPr lang="hi-IN" sz="2000" dirty="0" smtClean="0"/>
              <a:t>ऊपर के उदाहरण की सारणी मे किसी बाॅर्डर का उपयोग नही किया जा सकता है। यदि हम बार्डर भी दिखाना चाहते है, तो हमे &lt;</a:t>
            </a:r>
            <a:r>
              <a:rPr lang="en-IN" sz="2000" dirty="0" smtClean="0"/>
              <a:t>table&gt; tag </a:t>
            </a:r>
            <a:r>
              <a:rPr lang="hi-IN" sz="2000" dirty="0" smtClean="0"/>
              <a:t>के साथ </a:t>
            </a:r>
            <a:r>
              <a:rPr lang="en-IN" sz="2000" dirty="0" smtClean="0"/>
              <a:t>border </a:t>
            </a:r>
            <a:r>
              <a:rPr lang="hi-IN" sz="2000" dirty="0" smtClean="0"/>
              <a:t>एट्रीव्यूट का उपयोग करना होगा। इसका सामान्य रूप निम्न प्रकार है-</a:t>
            </a:r>
          </a:p>
          <a:p>
            <a:pPr>
              <a:buNone/>
            </a:pPr>
            <a:r>
              <a:rPr lang="hi-IN" sz="2000" dirty="0" smtClean="0"/>
              <a:t>&lt;</a:t>
            </a:r>
            <a:r>
              <a:rPr lang="en-IN" sz="2000" dirty="0" smtClean="0"/>
              <a:t>table border= “1”&gt;</a:t>
            </a:r>
            <a:br>
              <a:rPr lang="en-IN" sz="2000" dirty="0" smtClean="0"/>
            </a:br>
            <a:r>
              <a:rPr lang="en-IN" sz="2000" dirty="0" smtClean="0"/>
              <a:t>&lt;td&gt; one cell table &lt;/td&gt;</a:t>
            </a:r>
            <a:br>
              <a:rPr lang="en-IN" sz="2000" dirty="0" smtClean="0"/>
            </a:br>
            <a:r>
              <a:rPr lang="en-IN" sz="2000" dirty="0" smtClean="0"/>
              <a:t>&lt;/table&gt;</a:t>
            </a:r>
          </a:p>
          <a:p>
            <a:pPr>
              <a:buNone/>
            </a:pPr>
            <a:endParaRPr lang="en-IN" sz="2000" dirty="0" smtClean="0"/>
          </a:p>
          <a:p>
            <a:pPr>
              <a:buNone/>
            </a:pPr>
            <a:endParaRPr lang="en-IN" dirty="0"/>
          </a:p>
        </p:txBody>
      </p:sp>
      <p:pic>
        <p:nvPicPr>
          <p:cNvPr id="6" name="Picture 2" descr="C:\Users\suyash saxena\Desktop\cloud computing\one-cell-600x233.jpg"/>
          <p:cNvPicPr>
            <a:picLocks noChangeAspect="1" noChangeArrowheads="1"/>
          </p:cNvPicPr>
          <p:nvPr/>
        </p:nvPicPr>
        <p:blipFill>
          <a:blip r:embed="rId2" cstate="print"/>
          <a:srcRect/>
          <a:stretch>
            <a:fillRect/>
          </a:stretch>
        </p:blipFill>
        <p:spPr bwMode="auto">
          <a:xfrm>
            <a:off x="4355976" y="1916832"/>
            <a:ext cx="3810000" cy="147955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44035" name="Rectangle 3"/>
          <p:cNvSpPr>
            <a:spLocks noChangeArrowheads="1"/>
          </p:cNvSpPr>
          <p:nvPr/>
        </p:nvSpPr>
        <p:spPr bwMode="auto">
          <a:xfrm>
            <a:off x="467544" y="260648"/>
            <a:ext cx="8496944" cy="224676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2000" b="0" i="0" u="none" strike="noStrike" cap="none" normalizeH="0" baseline="0" dirty="0" smtClean="0">
                <a:ln>
                  <a:noFill/>
                </a:ln>
                <a:solidFill>
                  <a:srgbClr val="444444"/>
                </a:solidFill>
                <a:effectLst/>
                <a:latin typeface="Open Sans"/>
                <a:cs typeface="Mangal" pitchFamily="18" charset="0"/>
              </a:rPr>
              <a:t>इस </a:t>
            </a:r>
            <a:r>
              <a:rPr kumimoji="0" lang="en-US" sz="2000" b="0" i="0" u="none" strike="noStrike" cap="none" normalizeH="0" baseline="0" dirty="0" smtClean="0">
                <a:ln>
                  <a:noFill/>
                </a:ln>
                <a:solidFill>
                  <a:srgbClr val="444444"/>
                </a:solidFill>
                <a:effectLst/>
                <a:latin typeface="Open Sans"/>
                <a:cs typeface="Mangal" pitchFamily="18" charset="0"/>
              </a:rPr>
              <a:t>table </a:t>
            </a:r>
            <a:r>
              <a:rPr kumimoji="0" lang="hi-IN" sz="2000" b="0" i="0" u="none" strike="noStrike" cap="none" normalizeH="0" baseline="0" dirty="0" smtClean="0">
                <a:ln>
                  <a:noFill/>
                </a:ln>
                <a:solidFill>
                  <a:srgbClr val="444444"/>
                </a:solidFill>
                <a:effectLst/>
                <a:latin typeface="Open Sans"/>
                <a:cs typeface="Mangal" pitchFamily="18" charset="0"/>
              </a:rPr>
              <a:t>मे एक से अधिक </a:t>
            </a:r>
            <a:r>
              <a:rPr kumimoji="0" lang="en-US" sz="2000" b="0" i="0" u="none" strike="noStrike" cap="none" normalizeH="0" baseline="0" dirty="0" smtClean="0">
                <a:ln>
                  <a:noFill/>
                </a:ln>
                <a:solidFill>
                  <a:srgbClr val="444444"/>
                </a:solidFill>
                <a:effectLst/>
                <a:latin typeface="Open Sans"/>
                <a:cs typeface="Mangal" pitchFamily="18" charset="0"/>
              </a:rPr>
              <a:t>cell </a:t>
            </a:r>
            <a:r>
              <a:rPr kumimoji="0" lang="hi-IN" sz="2000" b="0" i="0" u="none" strike="noStrike" cap="none" normalizeH="0" baseline="0" dirty="0" smtClean="0">
                <a:ln>
                  <a:noFill/>
                </a:ln>
                <a:solidFill>
                  <a:srgbClr val="444444"/>
                </a:solidFill>
                <a:effectLst/>
                <a:latin typeface="Open Sans"/>
                <a:cs typeface="Mangal" pitchFamily="18" charset="0"/>
              </a:rPr>
              <a:t>निम्न प्रकार जोड सकते है</a:t>
            </a:r>
            <a:r>
              <a:rPr kumimoji="0" lang="en-US" sz="2000" b="0" i="0" u="none" strike="noStrike" cap="none" normalizeH="0" baseline="0" dirty="0" smtClean="0">
                <a:ln>
                  <a:noFill/>
                </a:ln>
                <a:solidFill>
                  <a:srgbClr val="444444"/>
                </a:solidFill>
                <a:effectLst/>
                <a:latin typeface="Open Sans"/>
                <a:cs typeface="Mangal" pitchFamily="18"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srgbClr val="444444"/>
              </a:solidFill>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444444"/>
                </a:solidFill>
                <a:effectLst/>
                <a:latin typeface="Arial Black" pitchFamily="34" charset="0"/>
                <a:cs typeface="Arial" pitchFamily="34" charset="0"/>
              </a:rPr>
              <a:t>&lt;table border= “2”&gt;</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444444"/>
                </a:solidFill>
                <a:effectLst/>
                <a:latin typeface="Arial Black" pitchFamily="34" charset="0"/>
                <a:cs typeface="Arial" pitchFamily="34" charset="0"/>
              </a:rPr>
              <a:t>&lt;td&gt; First cell  &lt;/td&gt;</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444444"/>
                </a:solidFill>
                <a:effectLst/>
                <a:latin typeface="Arial Black" pitchFamily="34" charset="0"/>
                <a:cs typeface="Arial" pitchFamily="34" charset="0"/>
              </a:rPr>
              <a:t>&lt;td&gt; Second cell &lt;/td&gt;</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444444"/>
                </a:solidFill>
                <a:effectLst/>
                <a:latin typeface="Arial Black" pitchFamily="34" charset="0"/>
                <a:cs typeface="Arial" pitchFamily="34" charset="0"/>
              </a:rPr>
              <a:t>&lt;td&gt; Third cell &lt;/td&gt;</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444444"/>
                </a:solidFill>
                <a:effectLst/>
                <a:latin typeface="Arial Black" pitchFamily="34" charset="0"/>
                <a:cs typeface="Arial" pitchFamily="34" charset="0"/>
              </a:rPr>
              <a:t>&lt;/table&gt;</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 name="Picture 2" descr="C:\Users\suyash saxena\Desktop\cloud computing\td-e1516792596896-600x123.jpg"/>
          <p:cNvPicPr>
            <a:picLocks noGrp="1" noChangeAspect="1" noChangeArrowheads="1"/>
          </p:cNvPicPr>
          <p:nvPr>
            <p:ph idx="1"/>
          </p:nvPr>
        </p:nvPicPr>
        <p:blipFill>
          <a:blip r:embed="rId2" cstate="print"/>
          <a:srcRect/>
          <a:stretch>
            <a:fillRect/>
          </a:stretch>
        </p:blipFill>
        <p:spPr bwMode="auto">
          <a:xfrm>
            <a:off x="3851920" y="1290786"/>
            <a:ext cx="4968552" cy="842070"/>
          </a:xfrm>
          <a:prstGeom prst="rect">
            <a:avLst/>
          </a:prstGeom>
          <a:noFill/>
        </p:spPr>
      </p:pic>
      <p:sp>
        <p:nvSpPr>
          <p:cNvPr id="12" name="Rectangle 11"/>
          <p:cNvSpPr/>
          <p:nvPr/>
        </p:nvSpPr>
        <p:spPr>
          <a:xfrm>
            <a:off x="323528" y="2708920"/>
            <a:ext cx="8568952" cy="3170099"/>
          </a:xfrm>
          <a:prstGeom prst="rect">
            <a:avLst/>
          </a:prstGeom>
        </p:spPr>
        <p:txBody>
          <a:bodyPr wrap="square">
            <a:spAutoFit/>
          </a:bodyPr>
          <a:lstStyle/>
          <a:p>
            <a:r>
              <a:rPr lang="en-IN" sz="2000" dirty="0" smtClean="0"/>
              <a:t>Width </a:t>
            </a:r>
            <a:r>
              <a:rPr lang="hi-IN" sz="2000" dirty="0" smtClean="0"/>
              <a:t>एट्रीव्यूट-</a:t>
            </a:r>
          </a:p>
          <a:p>
            <a:r>
              <a:rPr lang="hi-IN" sz="2000" dirty="0" smtClean="0"/>
              <a:t>ऊपर के उदाहरण की सारणी की कोई चौड़ाई नही दी गई है। जब चौड़ाई नही दी जाती है, तो उसकी चौड़ाई एक पंक्ति के सभी सैलो की चौड़ाई के योग के बराबर होती है। हम चाहे तो सारणी की चौड़ाई </a:t>
            </a:r>
            <a:r>
              <a:rPr lang="en-IN" sz="2000" dirty="0" smtClean="0"/>
              <a:t>Width </a:t>
            </a:r>
            <a:r>
              <a:rPr lang="hi-IN" sz="2000" dirty="0" smtClean="0"/>
              <a:t>एट्रीव्यूट द्वारा दे सकते है। इसका सामान्य रूप निम्न प्रकार है-</a:t>
            </a:r>
          </a:p>
          <a:p>
            <a:r>
              <a:rPr lang="hi-IN" sz="2000" dirty="0" smtClean="0"/>
              <a:t>&lt;</a:t>
            </a:r>
            <a:r>
              <a:rPr lang="en-IN" sz="2000" dirty="0" smtClean="0"/>
              <a:t>table border= “2” </a:t>
            </a:r>
            <a:r>
              <a:rPr lang="en-IN" sz="2000" b="1" dirty="0" smtClean="0"/>
              <a:t>width=”500″</a:t>
            </a:r>
            <a:r>
              <a:rPr lang="en-IN" sz="2000" dirty="0" smtClean="0"/>
              <a:t> &gt;</a:t>
            </a:r>
          </a:p>
          <a:p>
            <a:r>
              <a:rPr lang="en-IN" sz="2000" dirty="0" smtClean="0"/>
              <a:t>&lt;td&gt; first cell table &lt;/td&gt;</a:t>
            </a:r>
          </a:p>
          <a:p>
            <a:r>
              <a:rPr lang="en-IN" sz="2000" dirty="0" smtClean="0"/>
              <a:t>&lt;td&gt; second cell &lt;/td&gt;</a:t>
            </a:r>
          </a:p>
          <a:p>
            <a:r>
              <a:rPr lang="en-IN" sz="2000" dirty="0" smtClean="0"/>
              <a:t>&lt;td&gt; third cell &lt;/td&gt;</a:t>
            </a:r>
          </a:p>
          <a:p>
            <a:r>
              <a:rPr lang="en-IN" sz="2000" dirty="0" smtClean="0"/>
              <a:t>&lt;/table&gt;</a:t>
            </a:r>
            <a:endParaRPr lang="en-IN" sz="2000" dirty="0"/>
          </a:p>
        </p:txBody>
      </p:sp>
      <p:pic>
        <p:nvPicPr>
          <p:cNvPr id="13" name="Picture 3" descr="C:\Users\suyash saxena\Desktop\cloud computing\width-e1516792648194.jpg"/>
          <p:cNvPicPr>
            <a:picLocks noChangeAspect="1" noChangeArrowheads="1"/>
          </p:cNvPicPr>
          <p:nvPr/>
        </p:nvPicPr>
        <p:blipFill>
          <a:blip r:embed="rId3" cstate="print"/>
          <a:srcRect/>
          <a:stretch>
            <a:fillRect/>
          </a:stretch>
        </p:blipFill>
        <p:spPr bwMode="auto">
          <a:xfrm>
            <a:off x="3491880" y="4941168"/>
            <a:ext cx="5080000" cy="108012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7" name="Content Placeholder 6"/>
          <p:cNvSpPr>
            <a:spLocks noGrp="1"/>
          </p:cNvSpPr>
          <p:nvPr>
            <p:ph idx="1"/>
          </p:nvPr>
        </p:nvSpPr>
        <p:spPr>
          <a:xfrm>
            <a:off x="467544" y="332656"/>
            <a:ext cx="8301608" cy="5976664"/>
          </a:xfrm>
        </p:spPr>
        <p:txBody>
          <a:bodyPr>
            <a:normAutofit fontScale="70000" lnSpcReduction="20000"/>
          </a:bodyPr>
          <a:lstStyle/>
          <a:p>
            <a:pPr>
              <a:buNone/>
            </a:pPr>
            <a:r>
              <a:rPr lang="en-IN" dirty="0" smtClean="0"/>
              <a:t>Tag (Table row)</a:t>
            </a:r>
          </a:p>
          <a:p>
            <a:pPr>
              <a:buNone/>
            </a:pPr>
            <a:r>
              <a:rPr lang="hi-IN" dirty="0" smtClean="0"/>
              <a:t>अभी तक के सभी उदाहरणो मे केवल एक पंक्ति (</a:t>
            </a:r>
            <a:r>
              <a:rPr lang="en-IN" dirty="0" smtClean="0"/>
              <a:t>row) </a:t>
            </a:r>
            <a:r>
              <a:rPr lang="hi-IN" dirty="0" smtClean="0"/>
              <a:t>है। यदि हम सारणी (</a:t>
            </a:r>
            <a:r>
              <a:rPr lang="en-IN" dirty="0" smtClean="0"/>
              <a:t>Table) </a:t>
            </a:r>
            <a:r>
              <a:rPr lang="hi-IN" dirty="0" smtClean="0"/>
              <a:t>मे एक से अधिक पंक्तियाॅ देना चाहते है, तो उसके लिये &lt;</a:t>
            </a:r>
            <a:r>
              <a:rPr lang="en-IN" dirty="0" smtClean="0"/>
              <a:t>tr&gt; tag </a:t>
            </a:r>
            <a:r>
              <a:rPr lang="hi-IN" dirty="0" smtClean="0"/>
              <a:t>का उपयोग किया जाता है। </a:t>
            </a:r>
            <a:r>
              <a:rPr lang="en-IN" dirty="0" smtClean="0"/>
              <a:t>tr </a:t>
            </a:r>
            <a:r>
              <a:rPr lang="hi-IN" dirty="0" smtClean="0"/>
              <a:t>का पूरा रूप है </a:t>
            </a:r>
            <a:r>
              <a:rPr lang="en-IN" dirty="0" smtClean="0"/>
              <a:t>Table Row.</a:t>
            </a:r>
            <a:br>
              <a:rPr lang="en-IN" dirty="0" smtClean="0"/>
            </a:br>
            <a:r>
              <a:rPr lang="hi-IN" dirty="0" smtClean="0"/>
              <a:t>उदाहरण के लिये हम दो पंक्तियो वाली एक सारणी हम निम्न प्रकार बना सकते है|</a:t>
            </a:r>
          </a:p>
          <a:p>
            <a:pPr>
              <a:buNone/>
            </a:pPr>
            <a:r>
              <a:rPr lang="hi-IN" dirty="0" smtClean="0"/>
              <a:t>&lt;</a:t>
            </a:r>
            <a:r>
              <a:rPr lang="en-IN" dirty="0" smtClean="0"/>
              <a:t>table border= “2” width=”500″ &gt;</a:t>
            </a:r>
            <a:br>
              <a:rPr lang="en-IN" dirty="0" smtClean="0"/>
            </a:br>
            <a:r>
              <a:rPr lang="en-IN" dirty="0" smtClean="0"/>
              <a:t>&lt;tr&gt;</a:t>
            </a:r>
            <a:br>
              <a:rPr lang="en-IN" dirty="0" smtClean="0"/>
            </a:br>
            <a:r>
              <a:rPr lang="en-IN" dirty="0" smtClean="0"/>
              <a:t>&lt;td&gt; first cell &lt;/td&gt;</a:t>
            </a:r>
            <a:br>
              <a:rPr lang="en-IN" dirty="0" smtClean="0"/>
            </a:br>
            <a:r>
              <a:rPr lang="en-IN" dirty="0" smtClean="0"/>
              <a:t>&lt;td&gt; second cell &lt;/td&gt;</a:t>
            </a:r>
            <a:br>
              <a:rPr lang="en-IN" dirty="0" smtClean="0"/>
            </a:br>
            <a:r>
              <a:rPr lang="en-IN" dirty="0" smtClean="0"/>
              <a:t>&lt;td&gt; third cell &lt;/td&gt;</a:t>
            </a:r>
            <a:br>
              <a:rPr lang="en-IN" dirty="0" smtClean="0"/>
            </a:br>
            <a:r>
              <a:rPr lang="en-IN" dirty="0" smtClean="0"/>
              <a:t>&lt;/tr&gt;</a:t>
            </a:r>
            <a:br>
              <a:rPr lang="en-IN" dirty="0" smtClean="0"/>
            </a:br>
            <a:r>
              <a:rPr lang="en-IN" dirty="0" smtClean="0"/>
              <a:t>&lt;tr&gt;</a:t>
            </a:r>
            <a:br>
              <a:rPr lang="en-IN" dirty="0" smtClean="0"/>
            </a:br>
            <a:r>
              <a:rPr lang="en-IN" dirty="0" smtClean="0"/>
              <a:t>&lt;td&gt; first cell of 2</a:t>
            </a:r>
            <a:r>
              <a:rPr lang="en-IN" baseline="30000" dirty="0" smtClean="0"/>
              <a:t>nd</a:t>
            </a:r>
            <a:r>
              <a:rPr lang="en-IN" dirty="0" smtClean="0"/>
              <a:t> row &lt;/td&gt;</a:t>
            </a:r>
            <a:br>
              <a:rPr lang="en-IN" dirty="0" smtClean="0"/>
            </a:br>
            <a:r>
              <a:rPr lang="en-IN" dirty="0" smtClean="0"/>
              <a:t>&lt;td&gt; second cell of 2</a:t>
            </a:r>
            <a:r>
              <a:rPr lang="en-IN" baseline="30000" dirty="0" smtClean="0"/>
              <a:t>nd</a:t>
            </a:r>
            <a:r>
              <a:rPr lang="en-IN" dirty="0" smtClean="0"/>
              <a:t> row &lt;/td&gt;</a:t>
            </a:r>
            <a:br>
              <a:rPr lang="en-IN" dirty="0" smtClean="0"/>
            </a:br>
            <a:r>
              <a:rPr lang="en-IN" dirty="0" smtClean="0"/>
              <a:t>&lt;td&gt; third cell of 2</a:t>
            </a:r>
            <a:r>
              <a:rPr lang="en-IN" baseline="30000" dirty="0" smtClean="0"/>
              <a:t>nd</a:t>
            </a:r>
            <a:r>
              <a:rPr lang="en-IN" dirty="0" smtClean="0"/>
              <a:t> row &lt;/td&gt;</a:t>
            </a:r>
            <a:br>
              <a:rPr lang="en-IN" dirty="0" smtClean="0"/>
            </a:br>
            <a:r>
              <a:rPr lang="en-IN" dirty="0" smtClean="0"/>
              <a:t>&lt;/tr&gt;</a:t>
            </a:r>
            <a:br>
              <a:rPr lang="en-IN" dirty="0" smtClean="0"/>
            </a:br>
            <a:r>
              <a:rPr lang="en-IN" dirty="0" smtClean="0"/>
              <a:t>&lt;/table&gt;</a:t>
            </a:r>
          </a:p>
          <a:p>
            <a:pPr>
              <a:buNone/>
            </a:pPr>
            <a:endParaRPr lang="en-IN" dirty="0"/>
          </a:p>
        </p:txBody>
      </p:sp>
      <p:pic>
        <p:nvPicPr>
          <p:cNvPr id="8" name="Picture 2" descr="C:\Users\suyash saxena\Desktop\cloud computing\tr-e1516792714935.jpg"/>
          <p:cNvPicPr>
            <a:picLocks noChangeAspect="1" noChangeArrowheads="1"/>
          </p:cNvPicPr>
          <p:nvPr/>
        </p:nvPicPr>
        <p:blipFill>
          <a:blip r:embed="rId2" cstate="print"/>
          <a:srcRect/>
          <a:stretch>
            <a:fillRect/>
          </a:stretch>
        </p:blipFill>
        <p:spPr bwMode="auto">
          <a:xfrm>
            <a:off x="2411760" y="5085184"/>
            <a:ext cx="5959283" cy="136815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latin typeface="Arial Black" pitchFamily="34" charset="0"/>
              </a:rPr>
              <a:t>HTML </a:t>
            </a:r>
            <a:r>
              <a:rPr lang="hi-IN" dirty="0" smtClean="0">
                <a:latin typeface="Arial Black" pitchFamily="34" charset="0"/>
              </a:rPr>
              <a:t>में फ्रेम का प्रयोग कैसे करें</a:t>
            </a:r>
            <a:r>
              <a:rPr lang="hi-IN" dirty="0" smtClean="0"/>
              <a:t/>
            </a:r>
            <a:br>
              <a:rPr lang="hi-IN" dirty="0" smtClean="0"/>
            </a:br>
            <a:endParaRPr lang="en-IN" dirty="0"/>
          </a:p>
        </p:txBody>
      </p:sp>
      <p:sp>
        <p:nvSpPr>
          <p:cNvPr id="5" name="Content Placeholder 4"/>
          <p:cNvSpPr>
            <a:spLocks noGrp="1"/>
          </p:cNvSpPr>
          <p:nvPr>
            <p:ph idx="1"/>
          </p:nvPr>
        </p:nvSpPr>
        <p:spPr>
          <a:xfrm>
            <a:off x="467544" y="1052736"/>
            <a:ext cx="8229600" cy="5328592"/>
          </a:xfrm>
        </p:spPr>
        <p:txBody>
          <a:bodyPr>
            <a:normAutofit/>
          </a:bodyPr>
          <a:lstStyle/>
          <a:p>
            <a:r>
              <a:rPr lang="en-IN" sz="2400" dirty="0" smtClean="0"/>
              <a:t>HTML </a:t>
            </a:r>
            <a:r>
              <a:rPr lang="hi-IN" sz="2400" dirty="0" smtClean="0"/>
              <a:t>फ़्रेम का उपयोग आपकी ब्राउज़र विंडो को कई खंडों में विभाजित करने के लिए किया जाता है जहां प्रत्येक अनुभाग एक अलग </a:t>
            </a:r>
            <a:r>
              <a:rPr lang="en-IN" sz="2400" dirty="0" smtClean="0"/>
              <a:t>HTML </a:t>
            </a:r>
            <a:r>
              <a:rPr lang="hi-IN" sz="2400" dirty="0" smtClean="0"/>
              <a:t>दस्तावेज़ लोड कर सकता है। ब्राउज़र विंडो में फ़्रेम का संग्रह फ़्रेमसेट के रूप में जाना</a:t>
            </a:r>
            <a:endParaRPr lang="en-IN" sz="2400" dirty="0" smtClean="0"/>
          </a:p>
          <a:p>
            <a:r>
              <a:rPr lang="hi-IN" sz="2400" dirty="0" smtClean="0"/>
              <a:t>किसी पेज पर फ़्रेम का उपयोग करने जाता है। विंडोज को समान तरीके से फ्रेम में विभाजित किया गया है जैसे कि तालिकाओं को रो और कॉलम में व्यवस्थित किया जाता है| के लिए हम &lt;</a:t>
            </a:r>
            <a:r>
              <a:rPr lang="en-IN" sz="2400" dirty="0" smtClean="0"/>
              <a:t>body&gt; </a:t>
            </a:r>
            <a:r>
              <a:rPr lang="hi-IN" sz="2400" dirty="0" smtClean="0"/>
              <a:t>टैग के बजाय &lt;</a:t>
            </a:r>
            <a:r>
              <a:rPr lang="en-IN" sz="2400" dirty="0" smtClean="0"/>
              <a:t>Frameset&gt; </a:t>
            </a:r>
            <a:r>
              <a:rPr lang="hi-IN" sz="2400" dirty="0" smtClean="0"/>
              <a:t>टैग का उपयोग करते हैं। &lt; </a:t>
            </a:r>
            <a:r>
              <a:rPr lang="en-IN" sz="2400" dirty="0" smtClean="0"/>
              <a:t>Frameset &gt; </a:t>
            </a:r>
            <a:r>
              <a:rPr lang="hi-IN" sz="2400" dirty="0" smtClean="0"/>
              <a:t>टैग परिभाषित करता है, विंडोज को फ्रेम में कैसे विभाजित किया जाए। </a:t>
            </a:r>
            <a:r>
              <a:rPr lang="en-IN" sz="2400" dirty="0" smtClean="0"/>
              <a:t>Row </a:t>
            </a:r>
            <a:r>
              <a:rPr lang="hi-IN" sz="2400" dirty="0" smtClean="0"/>
              <a:t>की विशेषता &lt; </a:t>
            </a:r>
            <a:r>
              <a:rPr lang="en-IN" sz="2400" dirty="0" smtClean="0"/>
              <a:t>Frameset &gt; </a:t>
            </a:r>
            <a:r>
              <a:rPr lang="hi-IN" sz="2400" dirty="0" smtClean="0"/>
              <a:t>टैग हॉरिजॉन्टल फ्रेम को परिभाषित करता है और </a:t>
            </a:r>
            <a:r>
              <a:rPr lang="en-IN" sz="2400" dirty="0" smtClean="0"/>
              <a:t>Col </a:t>
            </a:r>
            <a:r>
              <a:rPr lang="hi-IN" sz="2400" dirty="0" smtClean="0"/>
              <a:t>विशेषता वर्टीकल फ्रेम को परिभाषित करता है। प्रत्येक फ़्रेम &lt;</a:t>
            </a:r>
            <a:r>
              <a:rPr lang="en-IN" sz="2400" dirty="0" smtClean="0"/>
              <a:t>Frame&gt; </a:t>
            </a:r>
            <a:r>
              <a:rPr lang="hi-IN" sz="2400" dirty="0" smtClean="0"/>
              <a:t>टैग द्वारा इंगित किया गया है और यह परिभाषित करता है कि कौन सा </a:t>
            </a:r>
            <a:r>
              <a:rPr lang="en-IN" sz="2400" dirty="0" smtClean="0"/>
              <a:t>HTML </a:t>
            </a:r>
            <a:r>
              <a:rPr lang="hi-IN" sz="2400" dirty="0" smtClean="0"/>
              <a:t>दस्तावेज़ फ़्रेम में खुल जाएगा।</a:t>
            </a:r>
            <a:endParaRPr lang="en-IN"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404664"/>
            <a:ext cx="8229600" cy="5472608"/>
          </a:xfrm>
        </p:spPr>
        <p:txBody>
          <a:bodyPr>
            <a:normAutofit fontScale="77500" lnSpcReduction="20000"/>
          </a:bodyPr>
          <a:lstStyle/>
          <a:p>
            <a:pPr>
              <a:buNone/>
            </a:pPr>
            <a:r>
              <a:rPr lang="en-IN" dirty="0" smtClean="0"/>
              <a:t>Row </a:t>
            </a:r>
            <a:r>
              <a:rPr lang="hi-IN" dirty="0" smtClean="0"/>
              <a:t>का उदाहरण</a:t>
            </a:r>
          </a:p>
          <a:p>
            <a:pPr>
              <a:buNone/>
            </a:pPr>
            <a:r>
              <a:rPr lang="hi-IN" dirty="0" smtClean="0"/>
              <a:t>&lt;</a:t>
            </a:r>
            <a:r>
              <a:rPr lang="en-IN" dirty="0" smtClean="0"/>
              <a:t>html&gt;</a:t>
            </a:r>
          </a:p>
          <a:p>
            <a:pPr>
              <a:buNone/>
            </a:pPr>
            <a:r>
              <a:rPr lang="en-IN" dirty="0" smtClean="0"/>
              <a:t>&lt;head&gt;</a:t>
            </a:r>
          </a:p>
          <a:p>
            <a:pPr>
              <a:buNone/>
            </a:pPr>
            <a:r>
              <a:rPr lang="en-IN" dirty="0" smtClean="0"/>
              <a:t>&lt;title&gt;HTML Frames&lt;/title&gt;</a:t>
            </a:r>
          </a:p>
          <a:p>
            <a:pPr>
              <a:buNone/>
            </a:pPr>
            <a:r>
              <a:rPr lang="en-IN" dirty="0" smtClean="0"/>
              <a:t>&lt;/head&gt;</a:t>
            </a:r>
          </a:p>
          <a:p>
            <a:pPr>
              <a:buNone/>
            </a:pPr>
            <a:r>
              <a:rPr lang="en-IN" dirty="0" smtClean="0"/>
              <a:t>&lt;frameset rows = “10%,80%,10%”&gt;</a:t>
            </a:r>
          </a:p>
          <a:p>
            <a:pPr>
              <a:buNone/>
            </a:pPr>
            <a:r>
              <a:rPr lang="en-IN" dirty="0" smtClean="0"/>
              <a:t>&lt;frame name = “top” </a:t>
            </a:r>
            <a:r>
              <a:rPr lang="en-IN" dirty="0" err="1" smtClean="0"/>
              <a:t>src</a:t>
            </a:r>
            <a:r>
              <a:rPr lang="en-IN" dirty="0" smtClean="0"/>
              <a:t> = “image1.jpeg” /&gt;</a:t>
            </a:r>
          </a:p>
          <a:p>
            <a:pPr>
              <a:buNone/>
            </a:pPr>
            <a:r>
              <a:rPr lang="en-IN" dirty="0" smtClean="0"/>
              <a:t>&lt;frame name = “main” </a:t>
            </a:r>
            <a:r>
              <a:rPr lang="en-IN" dirty="0" err="1" smtClean="0"/>
              <a:t>src</a:t>
            </a:r>
            <a:r>
              <a:rPr lang="en-IN" dirty="0" smtClean="0"/>
              <a:t> = “image2.jpeg” /&gt;</a:t>
            </a:r>
          </a:p>
          <a:p>
            <a:pPr>
              <a:buNone/>
            </a:pPr>
            <a:r>
              <a:rPr lang="en-IN" dirty="0" smtClean="0"/>
              <a:t/>
            </a:r>
            <a:br>
              <a:rPr lang="en-IN" dirty="0" smtClean="0"/>
            </a:br>
            <a:r>
              <a:rPr lang="en-IN" dirty="0" smtClean="0"/>
              <a:t/>
            </a:r>
            <a:br>
              <a:rPr lang="en-IN" dirty="0" smtClean="0"/>
            </a:br>
            <a:endParaRPr lang="en-IN" dirty="0" smtClean="0"/>
          </a:p>
          <a:p>
            <a:pPr>
              <a:buNone/>
            </a:pPr>
            <a:r>
              <a:rPr lang="en-IN" dirty="0" smtClean="0"/>
              <a:t>&lt;frame name = “bottom” </a:t>
            </a:r>
            <a:r>
              <a:rPr lang="en-IN" dirty="0" err="1" smtClean="0"/>
              <a:t>src</a:t>
            </a:r>
            <a:r>
              <a:rPr lang="en-IN" dirty="0" smtClean="0"/>
              <a:t> = “image3.jpeg” /&gt;</a:t>
            </a:r>
          </a:p>
          <a:p>
            <a:pPr>
              <a:buNone/>
            </a:pPr>
            <a:r>
              <a:rPr lang="en-IN" dirty="0" smtClean="0"/>
              <a:t>&lt;/frameset&gt;</a:t>
            </a:r>
          </a:p>
          <a:p>
            <a:pPr>
              <a:buNone/>
            </a:pPr>
            <a:r>
              <a:rPr lang="en-IN" dirty="0" smtClean="0"/>
              <a:t>&lt;/html&gt;</a:t>
            </a:r>
          </a:p>
          <a:p>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539552" y="764704"/>
            <a:ext cx="8229600" cy="5688632"/>
          </a:xfrm>
        </p:spPr>
        <p:txBody>
          <a:bodyPr>
            <a:normAutofit fontScale="92500" lnSpcReduction="10000"/>
          </a:bodyPr>
          <a:lstStyle/>
          <a:p>
            <a:pPr>
              <a:buNone/>
            </a:pPr>
            <a:r>
              <a:rPr lang="en-IN" dirty="0" smtClean="0"/>
              <a:t>Col </a:t>
            </a:r>
            <a:r>
              <a:rPr lang="hi-IN" dirty="0" smtClean="0"/>
              <a:t>का उदाहरण</a:t>
            </a:r>
          </a:p>
          <a:p>
            <a:pPr>
              <a:buNone/>
            </a:pPr>
            <a:r>
              <a:rPr lang="hi-IN" dirty="0" smtClean="0"/>
              <a:t>&lt;</a:t>
            </a:r>
            <a:r>
              <a:rPr lang="en-IN" dirty="0" smtClean="0"/>
              <a:t>html&gt;</a:t>
            </a:r>
          </a:p>
          <a:p>
            <a:pPr>
              <a:buNone/>
            </a:pPr>
            <a:r>
              <a:rPr lang="en-IN" dirty="0" smtClean="0"/>
              <a:t>&lt;head&gt;</a:t>
            </a:r>
          </a:p>
          <a:p>
            <a:pPr>
              <a:buNone/>
            </a:pPr>
            <a:r>
              <a:rPr lang="en-IN" dirty="0" smtClean="0"/>
              <a:t>&lt;title&gt;HTML Frames&lt;/title&gt;</a:t>
            </a:r>
          </a:p>
          <a:p>
            <a:pPr>
              <a:buNone/>
            </a:pPr>
            <a:r>
              <a:rPr lang="en-IN" dirty="0" smtClean="0"/>
              <a:t>&lt;/head&gt;</a:t>
            </a:r>
          </a:p>
          <a:p>
            <a:pPr>
              <a:buNone/>
            </a:pPr>
            <a:r>
              <a:rPr lang="en-IN" dirty="0" smtClean="0"/>
              <a:t>&lt;frameset cols = “25%,50%,25%”&gt;</a:t>
            </a:r>
          </a:p>
          <a:p>
            <a:pPr>
              <a:buNone/>
            </a:pPr>
            <a:r>
              <a:rPr lang="en-IN" dirty="0" smtClean="0"/>
              <a:t>&lt;frame name = “left” </a:t>
            </a:r>
            <a:r>
              <a:rPr lang="en-IN" dirty="0" err="1" smtClean="0"/>
              <a:t>src</a:t>
            </a:r>
            <a:r>
              <a:rPr lang="en-IN" dirty="0" smtClean="0"/>
              <a:t> = “image1.jpeg” /&gt;</a:t>
            </a:r>
          </a:p>
          <a:p>
            <a:pPr>
              <a:buNone/>
            </a:pPr>
            <a:r>
              <a:rPr lang="en-IN" dirty="0" smtClean="0"/>
              <a:t>&lt;frame name = “</a:t>
            </a:r>
            <a:r>
              <a:rPr lang="en-IN" dirty="0" err="1" smtClean="0"/>
              <a:t>center</a:t>
            </a:r>
            <a:r>
              <a:rPr lang="en-IN" dirty="0" smtClean="0"/>
              <a:t>” </a:t>
            </a:r>
            <a:r>
              <a:rPr lang="en-IN" dirty="0" err="1" smtClean="0"/>
              <a:t>src</a:t>
            </a:r>
            <a:r>
              <a:rPr lang="en-IN" dirty="0" smtClean="0"/>
              <a:t> = “image2.jpeg” /&gt;</a:t>
            </a:r>
          </a:p>
          <a:p>
            <a:pPr>
              <a:buNone/>
            </a:pPr>
            <a:r>
              <a:rPr lang="en-IN" dirty="0" smtClean="0"/>
              <a:t>&lt;frame name = “right” </a:t>
            </a:r>
            <a:r>
              <a:rPr lang="en-IN" dirty="0" err="1" smtClean="0"/>
              <a:t>src</a:t>
            </a:r>
            <a:r>
              <a:rPr lang="en-IN" dirty="0" smtClean="0"/>
              <a:t> = “image3.jpeg” /&gt;</a:t>
            </a:r>
          </a:p>
          <a:p>
            <a:pPr>
              <a:buNone/>
            </a:pPr>
            <a:r>
              <a:rPr lang="en-IN" dirty="0" smtClean="0"/>
              <a:t>&lt;/frameset&gt;</a:t>
            </a:r>
          </a:p>
          <a:p>
            <a:pPr>
              <a:buNone/>
            </a:pPr>
            <a:r>
              <a:rPr lang="en-IN" dirty="0" smtClean="0"/>
              <a:t>&lt;/html&gt;</a:t>
            </a:r>
          </a:p>
          <a:p>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332656"/>
            <a:ext cx="8229600" cy="4525963"/>
          </a:xfrm>
        </p:spPr>
        <p:txBody>
          <a:bodyPr>
            <a:normAutofit/>
          </a:bodyPr>
          <a:lstStyle/>
          <a:p>
            <a:r>
              <a:rPr lang="hi-IN" sz="2200" b="1" dirty="0" smtClean="0"/>
              <a:t>टेबल का बैकग्राउन्‍ड रंग निश्चित करना (</a:t>
            </a:r>
            <a:r>
              <a:rPr lang="en-IN" sz="2200" b="1" dirty="0" smtClean="0"/>
              <a:t>Specifying Background </a:t>
            </a:r>
            <a:r>
              <a:rPr lang="en-IN" sz="2200" b="1" dirty="0" err="1" smtClean="0"/>
              <a:t>Color</a:t>
            </a:r>
            <a:r>
              <a:rPr lang="en-IN" sz="2200" b="1" dirty="0" smtClean="0"/>
              <a:t> Of  The Table)</a:t>
            </a:r>
            <a:endParaRPr lang="en-IN" sz="2200" dirty="0" smtClean="0"/>
          </a:p>
          <a:p>
            <a:r>
              <a:rPr lang="hi-IN" sz="2200" dirty="0" smtClean="0"/>
              <a:t>आप पूरी टेबल की प्रत्‍येक पंक्ति‍ या प्रत्‍येक सैल का बैकग्राउन्‍ड का रंग बदल सकते हैं। बैकग्राउन्‍ड का रंग बदलने के लिए कमाण्‍ड का प्रयोग करें-</a:t>
            </a:r>
          </a:p>
          <a:p>
            <a:r>
              <a:rPr lang="hi-IN" sz="2200" dirty="0" smtClean="0"/>
              <a:t>&lt;</a:t>
            </a:r>
            <a:r>
              <a:rPr lang="en-IN" sz="2200" dirty="0" smtClean="0"/>
              <a:t>table border = “5” </a:t>
            </a:r>
            <a:r>
              <a:rPr lang="en-IN" sz="2200" dirty="0" err="1" smtClean="0"/>
              <a:t>bgcolor</a:t>
            </a:r>
            <a:r>
              <a:rPr lang="en-IN" sz="2200" dirty="0" smtClean="0"/>
              <a:t> = “Green”&gt;</a:t>
            </a:r>
          </a:p>
          <a:p>
            <a:r>
              <a:rPr lang="hi-IN" sz="2200" dirty="0" smtClean="0"/>
              <a:t>उपरोक्‍त कोड में &lt;</a:t>
            </a:r>
            <a:r>
              <a:rPr lang="en-IN" sz="2200" dirty="0" smtClean="0"/>
              <a:t>table&gt; </a:t>
            </a:r>
            <a:r>
              <a:rPr lang="hi-IN" sz="2200" dirty="0" smtClean="0"/>
              <a:t>टैग में ही </a:t>
            </a:r>
            <a:r>
              <a:rPr lang="en-IN" sz="2200" dirty="0" err="1" smtClean="0"/>
              <a:t>bgcolor</a:t>
            </a:r>
            <a:r>
              <a:rPr lang="en-IN" sz="2200" dirty="0" smtClean="0"/>
              <a:t> </a:t>
            </a:r>
            <a:r>
              <a:rPr lang="hi-IN" sz="2200" dirty="0" smtClean="0"/>
              <a:t>को जोड़ा गया हैं। इस कमाण्‍ड के उपयोगिता को समझने के लिए उदाहरण को देखें।</a:t>
            </a:r>
          </a:p>
          <a:p>
            <a:endParaRPr lang="en-IN" dirty="0"/>
          </a:p>
        </p:txBody>
      </p:sp>
      <p:sp>
        <p:nvSpPr>
          <p:cNvPr id="48129" name="Rectangle 1"/>
          <p:cNvSpPr>
            <a:spLocks noChangeArrowheads="1"/>
          </p:cNvSpPr>
          <p:nvPr/>
        </p:nvSpPr>
        <p:spPr bwMode="auto">
          <a:xfrm>
            <a:off x="395536" y="3356992"/>
            <a:ext cx="10008096"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b="0" i="0" u="none" strike="noStrike" cap="none" normalizeH="0" baseline="0" dirty="0" smtClean="0">
                <a:ln>
                  <a:noFill/>
                </a:ln>
                <a:solidFill>
                  <a:srgbClr val="444444"/>
                </a:solidFill>
                <a:effectLst/>
                <a:latin typeface="Open Sans"/>
                <a:cs typeface="Mangal" pitchFamily="18" charset="0"/>
              </a:rPr>
              <a:t>उदाहरण</a:t>
            </a:r>
            <a:r>
              <a:rPr kumimoji="0" lang="en-US" b="0" i="0" u="none" strike="noStrike" cap="none" normalizeH="0" baseline="0" dirty="0" smtClean="0">
                <a:ln>
                  <a:noFill/>
                </a:ln>
                <a:solidFill>
                  <a:srgbClr val="444444"/>
                </a:solidFill>
                <a:effectLst/>
                <a:latin typeface="Open Sans"/>
                <a:cs typeface="Mangal" pitchFamily="18" charset="0"/>
              </a:rPr>
              <a: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&lt;table border = “5” </a:t>
            </a:r>
            <a:r>
              <a:rPr kumimoji="0" lang="en-US" b="0" i="0" u="none" strike="noStrike" cap="none" normalizeH="0" baseline="0" dirty="0" err="1" smtClean="0">
                <a:ln>
                  <a:noFill/>
                </a:ln>
                <a:solidFill>
                  <a:srgbClr val="444444"/>
                </a:solidFill>
                <a:effectLst/>
                <a:latin typeface="Open Sans"/>
                <a:cs typeface="Arial" pitchFamily="34" charset="0"/>
              </a:rPr>
              <a:t>bgcolor</a:t>
            </a:r>
            <a:r>
              <a:rPr kumimoji="0" lang="en-US" b="0" i="0" u="none" strike="noStrike" cap="none" normalizeH="0" baseline="0" dirty="0" smtClean="0">
                <a:ln>
                  <a:noFill/>
                </a:ln>
                <a:solidFill>
                  <a:srgbClr val="444444"/>
                </a:solidFill>
                <a:effectLst/>
                <a:latin typeface="Open Sans"/>
                <a:cs typeface="Arial" pitchFamily="34" charset="0"/>
              </a:rPr>
              <a:t> = “Green”&gt;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&lt;td&gt;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Hypertext Markup Language</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&lt;/td&gt;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444444"/>
                </a:solidFill>
                <a:effectLst/>
                <a:latin typeface="Open Sans"/>
                <a:cs typeface="Arial" pitchFamily="34" charset="0"/>
              </a:rPr>
              <a:t>&lt;/table&gt;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1" descr="C:\Users\suyash saxena\Desktop\cloud computing\bgcolor-1-e1516446294109-600x338.png"/>
          <p:cNvPicPr>
            <a:picLocks noChangeAspect="1" noChangeArrowheads="1"/>
          </p:cNvPicPr>
          <p:nvPr/>
        </p:nvPicPr>
        <p:blipFill>
          <a:blip r:embed="rId2" cstate="print"/>
          <a:srcRect/>
          <a:stretch>
            <a:fillRect/>
          </a:stretch>
        </p:blipFill>
        <p:spPr bwMode="auto">
          <a:xfrm>
            <a:off x="3779911" y="4365104"/>
            <a:ext cx="4949045" cy="224019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229600" cy="5976664"/>
          </a:xfrm>
        </p:spPr>
        <p:txBody>
          <a:bodyPr>
            <a:normAutofit fontScale="77500" lnSpcReduction="20000"/>
          </a:bodyPr>
          <a:lstStyle/>
          <a:p>
            <a:pPr>
              <a:buNone/>
            </a:pPr>
            <a:r>
              <a:rPr lang="en-IN" dirty="0" smtClean="0"/>
              <a:t>&lt;Frameset&gt; </a:t>
            </a:r>
            <a:r>
              <a:rPr lang="hi-IN" dirty="0" smtClean="0"/>
              <a:t>टैग की विशेषताएँ</a:t>
            </a:r>
          </a:p>
          <a:p>
            <a:pPr>
              <a:buNone/>
            </a:pPr>
            <a:r>
              <a:rPr lang="hi-IN" dirty="0" smtClean="0"/>
              <a:t>कॉलम (</a:t>
            </a:r>
            <a:r>
              <a:rPr lang="en-IN" dirty="0" smtClean="0"/>
              <a:t>Column)</a:t>
            </a:r>
          </a:p>
          <a:p>
            <a:pPr>
              <a:buNone/>
            </a:pPr>
            <a:r>
              <a:rPr lang="hi-IN" dirty="0" smtClean="0"/>
              <a:t>कॉलम निर्दिष्ट करता है कि फ़्रेमसेट और प्रत्येक कॉलम के आकार में कितने कॉलम समाहित हैं। आप प्रत्येक कॉलम की चौड़ाई बदलने के लिए निम्न तरीकों में से किसी एक का प्रयोग कर सकते हैं|</a:t>
            </a:r>
          </a:p>
          <a:p>
            <a:r>
              <a:rPr lang="hi-IN" dirty="0" smtClean="0"/>
              <a:t>संख्या का प्रयोग करें उदाहरण के लिए, तीन ऊर्ध्वाधर फ्रेम बनाने के लिए, </a:t>
            </a:r>
            <a:r>
              <a:rPr lang="en-IN" dirty="0" smtClean="0"/>
              <a:t>cols = “300,400,300” </a:t>
            </a:r>
            <a:r>
              <a:rPr lang="hi-IN" dirty="0" smtClean="0"/>
              <a:t>का उपयोग करें।</a:t>
            </a:r>
          </a:p>
          <a:p>
            <a:r>
              <a:rPr lang="hi-IN" dirty="0" smtClean="0"/>
              <a:t>प्रतिशत का प्रयोग करें उदाहरण के लिए, तीन ऊर्ध्वाधर फ्रेम बनाने के लिए, </a:t>
            </a:r>
            <a:r>
              <a:rPr lang="en-IN" dirty="0" smtClean="0"/>
              <a:t>cols = “10%, 80%, 10%” </a:t>
            </a:r>
            <a:r>
              <a:rPr lang="hi-IN" dirty="0" smtClean="0"/>
              <a:t>का उपयोग करें।</a:t>
            </a:r>
          </a:p>
          <a:p>
            <a:r>
              <a:rPr lang="hi-IN" dirty="0" smtClean="0"/>
              <a:t>वाइल्डकार्ड प्रतीक का उपयोग करें उदाहरण के लिए, तीन ऊर्ध्वाधर फ्रेम बनाने के लिए, </a:t>
            </a:r>
            <a:r>
              <a:rPr lang="en-IN" dirty="0" smtClean="0"/>
              <a:t>cols = “10%, *, 10%” </a:t>
            </a:r>
            <a:r>
              <a:rPr lang="hi-IN" dirty="0" smtClean="0"/>
              <a:t>का उपयोग करें। इस स्थिति में वाइल्डकार्ड विंडो के शेष लेता है।</a:t>
            </a:r>
          </a:p>
          <a:p>
            <a:pPr>
              <a:buNone/>
            </a:pPr>
            <a:r>
              <a:rPr lang="hi-IN" dirty="0" smtClean="0"/>
              <a:t/>
            </a:r>
            <a:br>
              <a:rPr lang="hi-IN" dirty="0" smtClean="0"/>
            </a:b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3528" y="188640"/>
            <a:ext cx="8229600" cy="6669360"/>
          </a:xfrm>
        </p:spPr>
        <p:txBody>
          <a:bodyPr>
            <a:normAutofit fontScale="62500" lnSpcReduction="20000"/>
          </a:bodyPr>
          <a:lstStyle/>
          <a:p>
            <a:r>
              <a:rPr lang="hi-IN" sz="3600" b="1" u="sng" dirty="0" smtClean="0"/>
              <a:t>क्तियों (</a:t>
            </a:r>
            <a:r>
              <a:rPr lang="en-IN" sz="3600" b="1" u="sng" dirty="0" smtClean="0"/>
              <a:t>Rows)</a:t>
            </a:r>
          </a:p>
          <a:p>
            <a:r>
              <a:rPr lang="hi-IN" dirty="0" smtClean="0"/>
              <a:t>यह विशेषता भी कॉलस विशेषता की तरह ही काम करती है और समान मान लेती है, लेकिन इसका उपयोग </a:t>
            </a:r>
            <a:r>
              <a:rPr lang="en-IN" dirty="0" smtClean="0"/>
              <a:t>Frameset </a:t>
            </a:r>
            <a:r>
              <a:rPr lang="hi-IN" dirty="0" smtClean="0"/>
              <a:t>में </a:t>
            </a:r>
            <a:r>
              <a:rPr lang="en-IN" dirty="0" smtClean="0"/>
              <a:t>Rows </a:t>
            </a:r>
            <a:r>
              <a:rPr lang="hi-IN" dirty="0" smtClean="0"/>
              <a:t>को निर्दिष्ट करने के लिए किया जाता है। उदाहरण के लिए, दो क्षैतिज फ्रेम बनाने के लिए, </a:t>
            </a:r>
            <a:r>
              <a:rPr lang="en-IN" dirty="0" smtClean="0"/>
              <a:t>Rows </a:t>
            </a:r>
            <a:r>
              <a:rPr lang="hi-IN" dirty="0" smtClean="0"/>
              <a:t>का उपयोग करें = “10%, 90%”। आप प्रत्येक </a:t>
            </a:r>
            <a:r>
              <a:rPr lang="en-IN" dirty="0" smtClean="0"/>
              <a:t>Row </a:t>
            </a:r>
            <a:r>
              <a:rPr lang="hi-IN" dirty="0" smtClean="0"/>
              <a:t>की ऊँचाई उसी तरह निर्दिष्ट कर सकते हैं जैसे कि </a:t>
            </a:r>
            <a:r>
              <a:rPr lang="en-IN" dirty="0" smtClean="0"/>
              <a:t>Column </a:t>
            </a:r>
            <a:r>
              <a:rPr lang="hi-IN" dirty="0" smtClean="0"/>
              <a:t>के लिए ऊपर बताई गई है।</a:t>
            </a:r>
          </a:p>
          <a:p>
            <a:r>
              <a:rPr lang="hi-IN" sz="3800" b="1" dirty="0" smtClean="0"/>
              <a:t>बॉ</a:t>
            </a:r>
            <a:r>
              <a:rPr lang="hi-IN" sz="3800" b="1" u="sng" dirty="0" smtClean="0"/>
              <a:t>र्डर (</a:t>
            </a:r>
            <a:r>
              <a:rPr lang="en-IN" sz="3800" b="1" u="sng" dirty="0" smtClean="0"/>
              <a:t>Border)</a:t>
            </a:r>
          </a:p>
          <a:p>
            <a:r>
              <a:rPr lang="hi-IN" dirty="0" smtClean="0"/>
              <a:t>यह विशेषता पिक्सेल में प्रत्येक फ्रेम की </a:t>
            </a:r>
            <a:r>
              <a:rPr lang="en-IN" dirty="0" smtClean="0"/>
              <a:t>Border </a:t>
            </a:r>
            <a:r>
              <a:rPr lang="hi-IN" dirty="0" smtClean="0"/>
              <a:t>की चौड़ाई को निर्दिष्ट करती है। उदाहरण के लिए, </a:t>
            </a:r>
            <a:r>
              <a:rPr lang="en-IN" dirty="0" smtClean="0"/>
              <a:t>Border = “5”। </a:t>
            </a:r>
            <a:r>
              <a:rPr lang="hi-IN" dirty="0" smtClean="0"/>
              <a:t>शून्य के मूल्य का मतलब कोई </a:t>
            </a:r>
            <a:r>
              <a:rPr lang="en-IN" dirty="0" smtClean="0"/>
              <a:t>Border </a:t>
            </a:r>
            <a:r>
              <a:rPr lang="hi-IN" dirty="0" smtClean="0"/>
              <a:t>नहीं है।</a:t>
            </a:r>
          </a:p>
          <a:p>
            <a:r>
              <a:rPr lang="hi-IN" sz="4500" b="1" u="sng" dirty="0" smtClean="0"/>
              <a:t>फ्रेमबॉर्डर (</a:t>
            </a:r>
            <a:r>
              <a:rPr lang="en-IN" sz="4500" b="1" u="sng" dirty="0" err="1" smtClean="0"/>
              <a:t>Frameborder</a:t>
            </a:r>
            <a:r>
              <a:rPr lang="en-IN" sz="4500" b="1" u="sng" dirty="0" smtClean="0"/>
              <a:t>)</a:t>
            </a:r>
          </a:p>
          <a:p>
            <a:r>
              <a:rPr lang="hi-IN" dirty="0" smtClean="0"/>
              <a:t>यह विशेषता निर्दिष्ट करती है कि क्या फ़्रेमसेट में बॉर्डर प्रदर्शित की जानी चाहिए। यह विशेषता 1 (हाँ) या 0 (नहीं) का मान लेती है। उदाहरण के लिए </a:t>
            </a:r>
            <a:r>
              <a:rPr lang="en-IN" dirty="0" err="1" smtClean="0"/>
              <a:t>Frameborder</a:t>
            </a:r>
            <a:r>
              <a:rPr lang="en-IN" dirty="0" smtClean="0"/>
              <a:t> = “0” </a:t>
            </a:r>
            <a:r>
              <a:rPr lang="hi-IN" dirty="0" smtClean="0"/>
              <a:t>कोई सीमा नहीं निर्दिष्ट करता है।</a:t>
            </a:r>
          </a:p>
          <a:p>
            <a:r>
              <a:rPr lang="hi-IN" sz="3800" b="1" u="sng" dirty="0" smtClean="0"/>
              <a:t>फ्रेम स्पेसिंग (</a:t>
            </a:r>
            <a:r>
              <a:rPr lang="en-IN" sz="3800" b="1" u="sng" dirty="0" err="1" smtClean="0"/>
              <a:t>framespacing</a:t>
            </a:r>
            <a:r>
              <a:rPr lang="en-IN" sz="3800" b="1" u="sng" dirty="0" smtClean="0"/>
              <a:t>)</a:t>
            </a:r>
          </a:p>
          <a:p>
            <a:pPr>
              <a:buNone/>
            </a:pPr>
            <a:r>
              <a:rPr lang="en-IN" dirty="0" smtClean="0"/>
              <a:t>      </a:t>
            </a:r>
            <a:r>
              <a:rPr lang="hi-IN" dirty="0" smtClean="0"/>
              <a:t>यह विशेषता फ़्रेमसेट के बीच फ़्रेम में स्थान की मात्रा को निर्दिष्ट करती है। यह किसी भी पूर्णांक मान को ले सकता है। उदाहरण के लिए </a:t>
            </a:r>
            <a:r>
              <a:rPr lang="en-IN" dirty="0" err="1" smtClean="0"/>
              <a:t>framespacing</a:t>
            </a:r>
            <a:r>
              <a:rPr lang="en-IN" dirty="0" smtClean="0"/>
              <a:t> = “10” </a:t>
            </a:r>
            <a:r>
              <a:rPr lang="hi-IN" dirty="0" smtClean="0"/>
              <a:t>का अर्थ है कि प्रत्येक फ़्रेमसेट के बीच 10 पिक्सेल का अंतर होना चाहिए।</a:t>
            </a:r>
          </a:p>
          <a:p>
            <a:pPr>
              <a:buNone/>
            </a:pPr>
            <a:r>
              <a:rPr lang="en-IN" cap="all" dirty="0" smtClean="0">
                <a:hlinkClick r:id="rId2"/>
              </a:rPr>
              <a:t/>
            </a:r>
            <a:br>
              <a:rPr lang="en-IN" cap="all" dirty="0" smtClean="0">
                <a:hlinkClick r:id="rId2"/>
              </a:rPr>
            </a:br>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u="sng" dirty="0" smtClean="0"/>
              <a:t>Unit 2</a:t>
            </a:r>
            <a:endParaRPr lang="en-IN" b="1" u="sng" dirty="0"/>
          </a:p>
        </p:txBody>
      </p:sp>
      <p:pic>
        <p:nvPicPr>
          <p:cNvPr id="50178" name="Picture 2" descr="C:\Users\suyash saxena\Downloads\WhatsApp Image 2020-04-26 at 11.40.36 PM.jpeg"/>
          <p:cNvPicPr>
            <a:picLocks noGrp="1" noChangeAspect="1" noChangeArrowheads="1"/>
          </p:cNvPicPr>
          <p:nvPr>
            <p:ph idx="1"/>
          </p:nvPr>
        </p:nvPicPr>
        <p:blipFill>
          <a:blip r:embed="rId2" cstate="print"/>
          <a:srcRect/>
          <a:stretch>
            <a:fillRect/>
          </a:stretch>
        </p:blipFill>
        <p:spPr bwMode="auto">
          <a:xfrm>
            <a:off x="395536" y="1700808"/>
            <a:ext cx="8229600" cy="2664296"/>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900" dirty="0" smtClean="0"/>
              <a:t/>
            </a:r>
            <a:br>
              <a:rPr lang="en-IN" sz="4900" dirty="0" smtClean="0"/>
            </a:br>
            <a:r>
              <a:rPr lang="en-IN" sz="4900" dirty="0" smtClean="0"/>
              <a:t> Introduction to CSS</a:t>
            </a:r>
            <a:r>
              <a:rPr lang="en-IN" dirty="0" smtClean="0"/>
              <a:t/>
            </a:r>
            <a:br>
              <a:rPr lang="en-IN" dirty="0" smtClean="0"/>
            </a:br>
            <a:endParaRPr lang="en-IN" dirty="0"/>
          </a:p>
        </p:txBody>
      </p:sp>
      <p:sp>
        <p:nvSpPr>
          <p:cNvPr id="3" name="Content Placeholder 2"/>
          <p:cNvSpPr>
            <a:spLocks noGrp="1"/>
          </p:cNvSpPr>
          <p:nvPr>
            <p:ph idx="1"/>
          </p:nvPr>
        </p:nvSpPr>
        <p:spPr/>
        <p:txBody>
          <a:bodyPr>
            <a:normAutofit/>
          </a:bodyPr>
          <a:lstStyle/>
          <a:p>
            <a:pPr>
              <a:buNone/>
            </a:pPr>
            <a:r>
              <a:rPr lang="en-IN" sz="2800" b="1" dirty="0" smtClean="0">
                <a:latin typeface="Arial Black" pitchFamily="34" charset="0"/>
              </a:rPr>
              <a:t>CSS (Cascading Style Sheet)</a:t>
            </a:r>
            <a:endParaRPr lang="en-IN" sz="2800" dirty="0" smtClean="0">
              <a:latin typeface="Arial Black" pitchFamily="34" charset="0"/>
            </a:endParaRPr>
          </a:p>
          <a:p>
            <a:pPr algn="just">
              <a:buNone/>
            </a:pPr>
            <a:r>
              <a:rPr lang="en-IN" sz="2000" dirty="0" smtClean="0">
                <a:latin typeface="Arial Black" pitchFamily="34" charset="0"/>
              </a:rPr>
              <a:t>   </a:t>
            </a:r>
            <a:r>
              <a:rPr lang="en-IN" sz="2400" dirty="0" smtClean="0">
                <a:latin typeface="Arial Black" pitchFamily="34" charset="0"/>
              </a:rPr>
              <a:t>CSS </a:t>
            </a:r>
            <a:r>
              <a:rPr lang="hi-IN" sz="2400" dirty="0" smtClean="0">
                <a:latin typeface="Arial Black" pitchFamily="34" charset="0"/>
              </a:rPr>
              <a:t>एक </a:t>
            </a:r>
            <a:r>
              <a:rPr lang="en-IN" sz="2400" dirty="0" smtClean="0">
                <a:latin typeface="Arial Black" pitchFamily="34" charset="0"/>
              </a:rPr>
              <a:t>language </a:t>
            </a:r>
            <a:r>
              <a:rPr lang="hi-IN" sz="2400" dirty="0" smtClean="0">
                <a:latin typeface="Arial Black" pitchFamily="34" charset="0"/>
              </a:rPr>
              <a:t>हैं जिससे हम किसी </a:t>
            </a:r>
            <a:r>
              <a:rPr lang="en-IN" sz="2400" dirty="0" smtClean="0">
                <a:latin typeface="Arial Black" pitchFamily="34" charset="0"/>
              </a:rPr>
              <a:t>HTML Document </a:t>
            </a:r>
            <a:r>
              <a:rPr lang="hi-IN" sz="2400" dirty="0" smtClean="0">
                <a:latin typeface="Arial Black" pitchFamily="34" charset="0"/>
              </a:rPr>
              <a:t>को एक आकर्षक रूप दे सकते हैं। जहाँ </a:t>
            </a:r>
            <a:r>
              <a:rPr lang="en-IN" sz="2400" dirty="0" smtClean="0">
                <a:latin typeface="Arial Black" pitchFamily="34" charset="0"/>
              </a:rPr>
              <a:t>HTML </a:t>
            </a:r>
            <a:r>
              <a:rPr lang="hi-IN" sz="2400" dirty="0" smtClean="0">
                <a:latin typeface="Arial Black" pitchFamily="34" charset="0"/>
              </a:rPr>
              <a:t>से हम किसी वेबपेज को आकार देते हैं, वहीं </a:t>
            </a:r>
            <a:r>
              <a:rPr lang="en-IN" sz="2400" dirty="0" smtClean="0">
                <a:latin typeface="Arial Black" pitchFamily="34" charset="0"/>
              </a:rPr>
              <a:t>CSS </a:t>
            </a:r>
            <a:r>
              <a:rPr lang="hi-IN" sz="2400" dirty="0" smtClean="0">
                <a:latin typeface="Arial Black" pitchFamily="34" charset="0"/>
              </a:rPr>
              <a:t>से हम उस पेज को एक आकर्षक रूप देते हैं। </a:t>
            </a:r>
            <a:r>
              <a:rPr lang="en-IN" sz="2400" dirty="0" smtClean="0">
                <a:latin typeface="Arial Black" pitchFamily="34" charset="0"/>
              </a:rPr>
              <a:t>HTML </a:t>
            </a:r>
            <a:r>
              <a:rPr lang="hi-IN" sz="2400" dirty="0" smtClean="0">
                <a:latin typeface="Arial Black" pitchFamily="34" charset="0"/>
              </a:rPr>
              <a:t>की तरह </a:t>
            </a:r>
            <a:r>
              <a:rPr lang="en-IN" sz="2400" dirty="0" smtClean="0">
                <a:latin typeface="Arial Black" pitchFamily="34" charset="0"/>
              </a:rPr>
              <a:t>CSS </a:t>
            </a:r>
            <a:r>
              <a:rPr lang="hi-IN" sz="2400" dirty="0" smtClean="0">
                <a:latin typeface="Arial Black" pitchFamily="34" charset="0"/>
              </a:rPr>
              <a:t>को लिखने के लिए भी हमें एक </a:t>
            </a:r>
            <a:r>
              <a:rPr lang="en-IN" sz="2400" dirty="0" smtClean="0">
                <a:latin typeface="Arial Black" pitchFamily="34" charset="0"/>
              </a:rPr>
              <a:t>text editor (</a:t>
            </a:r>
            <a:r>
              <a:rPr lang="hi-IN" sz="2400" dirty="0" smtClean="0">
                <a:latin typeface="Arial Black" pitchFamily="34" charset="0"/>
              </a:rPr>
              <a:t>जैसे </a:t>
            </a:r>
            <a:r>
              <a:rPr lang="en-IN" sz="2400" dirty="0" smtClean="0">
                <a:latin typeface="Arial Black" pitchFamily="34" charset="0"/>
              </a:rPr>
              <a:t>notepad, </a:t>
            </a:r>
            <a:r>
              <a:rPr lang="hi-IN" sz="2400" dirty="0" smtClean="0">
                <a:latin typeface="Arial Black" pitchFamily="34" charset="0"/>
              </a:rPr>
              <a:t>या </a:t>
            </a:r>
            <a:r>
              <a:rPr lang="en-IN" sz="2400" dirty="0" smtClean="0">
                <a:latin typeface="Arial Black" pitchFamily="34" charset="0"/>
              </a:rPr>
              <a:t>notepad ++) </a:t>
            </a:r>
            <a:r>
              <a:rPr lang="hi-IN" sz="2400" dirty="0" smtClean="0">
                <a:latin typeface="Arial Black" pitchFamily="34" charset="0"/>
              </a:rPr>
              <a:t>की जरूरत होती हैं और पेज में जो बदलाव होते हैं वो बेब ब्राउजर पर दिखते हैं।</a:t>
            </a:r>
          </a:p>
          <a:p>
            <a:pPr>
              <a:buNone/>
            </a:pPr>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404664"/>
            <a:ext cx="8229600" cy="5184576"/>
          </a:xfrm>
        </p:spPr>
        <p:txBody>
          <a:bodyPr>
            <a:normAutofit/>
          </a:bodyPr>
          <a:lstStyle/>
          <a:p>
            <a:r>
              <a:rPr lang="en-IN" dirty="0" smtClean="0"/>
              <a:t>CSS </a:t>
            </a:r>
            <a:r>
              <a:rPr lang="hi-IN" dirty="0" smtClean="0"/>
              <a:t>लिखने के तीन अलग-अलग तरीके हैं, हम इनमें से कोई भी एक तरीका उपयोग कर सकते हैं –</a:t>
            </a:r>
          </a:p>
          <a:p>
            <a:r>
              <a:rPr lang="en-IN" dirty="0" smtClean="0"/>
              <a:t>Inline CSS.</a:t>
            </a:r>
          </a:p>
          <a:p>
            <a:r>
              <a:rPr lang="en-IN" dirty="0" smtClean="0"/>
              <a:t>Internal CSS.</a:t>
            </a:r>
          </a:p>
          <a:p>
            <a:r>
              <a:rPr lang="en-IN" dirty="0" smtClean="0"/>
              <a:t>External CSS.</a:t>
            </a:r>
          </a:p>
          <a:p>
            <a:endParaRPr lang="en-I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395536" y="980728"/>
            <a:ext cx="8229600" cy="4493096"/>
          </a:xfrm>
        </p:spPr>
        <p:txBody>
          <a:bodyPr>
            <a:normAutofit fontScale="70000" lnSpcReduction="20000"/>
          </a:bodyPr>
          <a:lstStyle/>
          <a:p>
            <a:pPr>
              <a:buNone/>
            </a:pPr>
            <a:r>
              <a:rPr lang="en-IN" sz="4100" b="1" u="sng" dirty="0" smtClean="0"/>
              <a:t>1. Inline CSS</a:t>
            </a:r>
          </a:p>
          <a:p>
            <a:pPr>
              <a:buNone/>
            </a:pPr>
            <a:r>
              <a:rPr lang="hi-IN" dirty="0" smtClean="0"/>
              <a:t>जब हम किसी </a:t>
            </a:r>
            <a:r>
              <a:rPr lang="en-IN" dirty="0" smtClean="0"/>
              <a:t>HTML tag </a:t>
            </a:r>
            <a:r>
              <a:rPr lang="hi-IN" dirty="0" smtClean="0"/>
              <a:t>के अंदर ही </a:t>
            </a:r>
            <a:r>
              <a:rPr lang="en-IN" dirty="0" smtClean="0"/>
              <a:t>CSS </a:t>
            </a:r>
            <a:r>
              <a:rPr lang="hi-IN" dirty="0" smtClean="0"/>
              <a:t>लिखते हैं तो उसे </a:t>
            </a:r>
            <a:r>
              <a:rPr lang="en-IN" dirty="0" smtClean="0"/>
              <a:t>Inline CSS </a:t>
            </a:r>
            <a:r>
              <a:rPr lang="hi-IN" dirty="0" smtClean="0"/>
              <a:t>बोलते हैं। इस तरीके में </a:t>
            </a:r>
            <a:r>
              <a:rPr lang="en-IN" dirty="0" smtClean="0"/>
              <a:t>CSS </a:t>
            </a:r>
            <a:r>
              <a:rPr lang="hi-IN" dirty="0" smtClean="0"/>
              <a:t>की </a:t>
            </a:r>
            <a:r>
              <a:rPr lang="en-IN" dirty="0" smtClean="0"/>
              <a:t>Properties “style” attribute </a:t>
            </a:r>
            <a:r>
              <a:rPr lang="hi-IN" dirty="0" smtClean="0"/>
              <a:t>के अंदर लिखी जाती हैं।</a:t>
            </a:r>
            <a:endParaRPr lang="en-IN" dirty="0" smtClean="0"/>
          </a:p>
          <a:p>
            <a:pPr>
              <a:buNone/>
            </a:pPr>
            <a:r>
              <a:rPr lang="hi-IN" dirty="0" smtClean="0"/>
              <a:t> </a:t>
            </a:r>
            <a:endParaRPr lang="en-IN" dirty="0" smtClean="0"/>
          </a:p>
          <a:p>
            <a:pPr>
              <a:buNone/>
            </a:pPr>
            <a:r>
              <a:rPr lang="hi-IN" dirty="0" smtClean="0"/>
              <a:t>उदाहरण के लिए</a:t>
            </a:r>
            <a:br>
              <a:rPr lang="hi-IN" dirty="0" smtClean="0"/>
            </a:br>
            <a:r>
              <a:rPr lang="hi-IN" b="1" dirty="0" smtClean="0"/>
              <a:t>&lt;</a:t>
            </a:r>
            <a:r>
              <a:rPr lang="en-IN" b="1" dirty="0" smtClean="0"/>
              <a:t>div style “color:red;height:50px;width:50px;background-color:blue;”&gt;Test&lt;/div&gt;</a:t>
            </a:r>
          </a:p>
          <a:p>
            <a:pPr>
              <a:buNone/>
            </a:pPr>
            <a:endParaRPr lang="en-IN" b="1" dirty="0" smtClean="0"/>
          </a:p>
          <a:p>
            <a:pPr>
              <a:buNone/>
            </a:pPr>
            <a:r>
              <a:rPr lang="hi-IN" dirty="0" smtClean="0"/>
              <a:t>ऊपर दिए </a:t>
            </a:r>
            <a:r>
              <a:rPr lang="en-IN" dirty="0" smtClean="0"/>
              <a:t>e.g. </a:t>
            </a:r>
            <a:r>
              <a:rPr lang="hi-IN" dirty="0" smtClean="0"/>
              <a:t>में हमने </a:t>
            </a:r>
            <a:r>
              <a:rPr lang="en-IN" dirty="0" smtClean="0"/>
              <a:t>div element </a:t>
            </a:r>
            <a:r>
              <a:rPr lang="hi-IN" dirty="0" smtClean="0"/>
              <a:t>की </a:t>
            </a:r>
            <a:r>
              <a:rPr lang="en-IN" dirty="0" smtClean="0"/>
              <a:t>CSS </a:t>
            </a:r>
            <a:r>
              <a:rPr lang="hi-IN" dirty="0" smtClean="0"/>
              <a:t>उसके अंदर ही लिखी हैं। इस </a:t>
            </a:r>
            <a:r>
              <a:rPr lang="en-IN" dirty="0" smtClean="0"/>
              <a:t>CSS </a:t>
            </a:r>
            <a:r>
              <a:rPr lang="hi-IN" dirty="0" smtClean="0"/>
              <a:t>से हमें एक बाक्‍स मिलेगा जिसकी </a:t>
            </a:r>
            <a:r>
              <a:rPr lang="en-IN" dirty="0" smtClean="0"/>
              <a:t>height </a:t>
            </a:r>
            <a:r>
              <a:rPr lang="hi-IN" dirty="0" smtClean="0"/>
              <a:t>और </a:t>
            </a:r>
            <a:r>
              <a:rPr lang="en-IN" dirty="0" smtClean="0"/>
              <a:t>width </a:t>
            </a:r>
            <a:r>
              <a:rPr lang="hi-IN" dirty="0" smtClean="0"/>
              <a:t>दोनों 50</a:t>
            </a:r>
            <a:r>
              <a:rPr lang="en-IN" dirty="0" err="1" smtClean="0"/>
              <a:t>px</a:t>
            </a:r>
            <a:r>
              <a:rPr lang="en-IN" dirty="0" smtClean="0"/>
              <a:t> </a:t>
            </a:r>
            <a:r>
              <a:rPr lang="hi-IN" dirty="0" smtClean="0"/>
              <a:t>होगीं, </a:t>
            </a:r>
            <a:r>
              <a:rPr lang="en-IN" dirty="0" smtClean="0"/>
              <a:t>background </a:t>
            </a:r>
            <a:r>
              <a:rPr lang="en-IN" dirty="0" err="1" smtClean="0"/>
              <a:t>color</a:t>
            </a:r>
            <a:r>
              <a:rPr lang="en-IN" dirty="0" smtClean="0"/>
              <a:t> blue </a:t>
            </a:r>
            <a:r>
              <a:rPr lang="hi-IN" dirty="0" smtClean="0"/>
              <a:t>होगा और </a:t>
            </a:r>
            <a:r>
              <a:rPr lang="en-IN" dirty="0" smtClean="0"/>
              <a:t>text </a:t>
            </a:r>
            <a:r>
              <a:rPr lang="hi-IN" dirty="0" smtClean="0"/>
              <a:t>का </a:t>
            </a:r>
            <a:r>
              <a:rPr lang="en-IN" dirty="0" err="1" smtClean="0"/>
              <a:t>color</a:t>
            </a:r>
            <a:r>
              <a:rPr lang="en-IN" dirty="0" smtClean="0"/>
              <a:t> red </a:t>
            </a:r>
            <a:r>
              <a:rPr lang="hi-IN" dirty="0" smtClean="0"/>
              <a:t>होगा।</a:t>
            </a:r>
          </a:p>
          <a:p>
            <a:pPr>
              <a:buNone/>
            </a:pP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3528" y="260648"/>
            <a:ext cx="8301608" cy="6408712"/>
          </a:xfrm>
        </p:spPr>
        <p:txBody>
          <a:bodyPr>
            <a:normAutofit/>
          </a:bodyPr>
          <a:lstStyle/>
          <a:p>
            <a:pPr>
              <a:buNone/>
            </a:pPr>
            <a:r>
              <a:rPr lang="en-IN" b="1" dirty="0" smtClean="0"/>
              <a:t>2.Internal CSS</a:t>
            </a:r>
            <a:endParaRPr lang="en-IN" b="1" dirty="0" smtClean="0">
              <a:latin typeface="Arial Black" pitchFamily="34" charset="0"/>
            </a:endParaRPr>
          </a:p>
          <a:p>
            <a:pPr>
              <a:buNone/>
            </a:pPr>
            <a:r>
              <a:rPr lang="hi-IN" sz="2400" dirty="0" smtClean="0">
                <a:latin typeface="+mj-lt"/>
              </a:rPr>
              <a:t>इस तरीके में </a:t>
            </a:r>
            <a:r>
              <a:rPr lang="en-IN" sz="2400" dirty="0" smtClean="0">
                <a:latin typeface="+mj-lt"/>
                <a:cs typeface="Arial" pitchFamily="34" charset="0"/>
              </a:rPr>
              <a:t>CSS </a:t>
            </a:r>
            <a:r>
              <a:rPr lang="hi-IN" sz="2400" dirty="0" smtClean="0">
                <a:latin typeface="+mj-lt"/>
              </a:rPr>
              <a:t>किसी </a:t>
            </a:r>
            <a:r>
              <a:rPr lang="en-IN" sz="2400" dirty="0" smtClean="0">
                <a:latin typeface="+mj-lt"/>
                <a:cs typeface="Arial" pitchFamily="34" charset="0"/>
              </a:rPr>
              <a:t>HTML </a:t>
            </a:r>
            <a:r>
              <a:rPr lang="hi-IN" sz="2400" dirty="0" smtClean="0">
                <a:latin typeface="+mj-lt"/>
              </a:rPr>
              <a:t>पेज में ही लिखते हैं जिसका </a:t>
            </a:r>
            <a:r>
              <a:rPr lang="en-IN" sz="2400" dirty="0" smtClean="0">
                <a:latin typeface="+mj-lt"/>
                <a:cs typeface="Arial" pitchFamily="34" charset="0"/>
              </a:rPr>
              <a:t>effect </a:t>
            </a:r>
            <a:r>
              <a:rPr lang="hi-IN" sz="2400" dirty="0" smtClean="0">
                <a:latin typeface="+mj-lt"/>
              </a:rPr>
              <a:t>भी केवल उसी पेज पर पड़ता हैं। इस तरीके में </a:t>
            </a:r>
            <a:r>
              <a:rPr lang="en-IN" sz="2400" dirty="0" smtClean="0">
                <a:latin typeface="+mj-lt"/>
                <a:cs typeface="Arial" pitchFamily="34" charset="0"/>
              </a:rPr>
              <a:t>CSS style tags </a:t>
            </a:r>
            <a:r>
              <a:rPr lang="hi-IN" sz="2400" dirty="0" smtClean="0">
                <a:latin typeface="+mj-lt"/>
              </a:rPr>
              <a:t>के अंदर लिखते हैं तथा </a:t>
            </a:r>
            <a:r>
              <a:rPr lang="en-IN" sz="2400" dirty="0" smtClean="0">
                <a:latin typeface="+mj-lt"/>
                <a:cs typeface="Arial" pitchFamily="34" charset="0"/>
              </a:rPr>
              <a:t>style tags head tags </a:t>
            </a:r>
            <a:r>
              <a:rPr lang="hi-IN" sz="2400" dirty="0" smtClean="0">
                <a:latin typeface="+mj-lt"/>
              </a:rPr>
              <a:t>के अंदर रहते हैं।</a:t>
            </a:r>
          </a:p>
          <a:p>
            <a:pPr>
              <a:buNone/>
            </a:pPr>
            <a:endParaRPr lang="en-IN" dirty="0"/>
          </a:p>
        </p:txBody>
      </p:sp>
      <p:sp>
        <p:nvSpPr>
          <p:cNvPr id="4" name="Rectangle 3"/>
          <p:cNvSpPr/>
          <p:nvPr/>
        </p:nvSpPr>
        <p:spPr>
          <a:xfrm>
            <a:off x="323528" y="2636912"/>
            <a:ext cx="8496944" cy="3477875"/>
          </a:xfrm>
          <a:prstGeom prst="rect">
            <a:avLst/>
          </a:prstGeom>
        </p:spPr>
        <p:txBody>
          <a:bodyPr wrap="square">
            <a:spAutoFit/>
          </a:bodyPr>
          <a:lstStyle/>
          <a:p>
            <a:r>
              <a:rPr lang="en-IN" sz="2000" dirty="0" smtClean="0"/>
              <a:t>For e.g. </a:t>
            </a:r>
            <a:r>
              <a:rPr lang="hi-IN" sz="2000" dirty="0" smtClean="0"/>
              <a:t>हमारे पास एक </a:t>
            </a:r>
            <a:r>
              <a:rPr lang="en-IN" sz="2000" dirty="0" smtClean="0"/>
              <a:t>div </a:t>
            </a:r>
            <a:r>
              <a:rPr lang="hi-IN" sz="2000" dirty="0" smtClean="0"/>
              <a:t>हैं जिनकी </a:t>
            </a:r>
            <a:r>
              <a:rPr lang="en-IN" sz="2000" dirty="0" smtClean="0"/>
              <a:t>id “</a:t>
            </a:r>
            <a:r>
              <a:rPr lang="en-IN" sz="2000" dirty="0" err="1" smtClean="0"/>
              <a:t>mybox</a:t>
            </a:r>
            <a:r>
              <a:rPr lang="en-IN" sz="2000" dirty="0" smtClean="0"/>
              <a:t>” </a:t>
            </a:r>
            <a:r>
              <a:rPr lang="hi-IN" sz="2000" dirty="0" smtClean="0"/>
              <a:t>हैं। इसमें हम समझते हैं कि कितने तरीके से हम बार्डर दे सकते हैं।</a:t>
            </a:r>
          </a:p>
          <a:p>
            <a:endParaRPr lang="en-IN" sz="2000" dirty="0" smtClean="0"/>
          </a:p>
          <a:p>
            <a:r>
              <a:rPr lang="hi-IN" sz="2000" dirty="0" smtClean="0"/>
              <a:t>&lt;</a:t>
            </a:r>
            <a:r>
              <a:rPr lang="en-IN" sz="2000" dirty="0" smtClean="0"/>
              <a:t>div id = “</a:t>
            </a:r>
            <a:r>
              <a:rPr lang="en-IN" sz="2000" dirty="0" err="1" smtClean="0"/>
              <a:t>mybox</a:t>
            </a:r>
            <a:r>
              <a:rPr lang="en-IN" sz="2000" dirty="0" smtClean="0"/>
              <a:t>”&gt;This is a test&lt;/div&gt;</a:t>
            </a:r>
          </a:p>
          <a:p>
            <a:r>
              <a:rPr lang="hi-IN" sz="2000" dirty="0" smtClean="0"/>
              <a:t>इस </a:t>
            </a:r>
            <a:r>
              <a:rPr lang="en-IN" sz="2000" dirty="0" smtClean="0"/>
              <a:t>div </a:t>
            </a:r>
            <a:r>
              <a:rPr lang="hi-IN" sz="2000" dirty="0" smtClean="0"/>
              <a:t>पर हम </a:t>
            </a:r>
            <a:r>
              <a:rPr lang="en-IN" sz="2000" dirty="0" smtClean="0"/>
              <a:t>internal CSS apply </a:t>
            </a:r>
            <a:r>
              <a:rPr lang="hi-IN" sz="2000" dirty="0" smtClean="0"/>
              <a:t>कर रहे हैं।</a:t>
            </a:r>
          </a:p>
          <a:p>
            <a:r>
              <a:rPr lang="hi-IN" sz="2000" dirty="0" smtClean="0"/>
              <a:t>&lt;</a:t>
            </a:r>
            <a:r>
              <a:rPr lang="en-IN" sz="2000" dirty="0" smtClean="0"/>
              <a:t>style&gt;</a:t>
            </a:r>
            <a:br>
              <a:rPr lang="en-IN" sz="2000" dirty="0" smtClean="0"/>
            </a:br>
            <a:r>
              <a:rPr lang="en-IN" sz="2000" dirty="0" smtClean="0"/>
              <a:t>#</a:t>
            </a:r>
            <a:r>
              <a:rPr lang="en-IN" sz="2000" dirty="0" err="1" smtClean="0"/>
              <a:t>mybox</a:t>
            </a:r>
            <a:r>
              <a:rPr lang="en-IN" sz="2000" dirty="0" smtClean="0"/>
              <a:t/>
            </a:r>
            <a:br>
              <a:rPr lang="en-IN" sz="2000" dirty="0" smtClean="0"/>
            </a:br>
            <a:r>
              <a:rPr lang="en-IN" sz="2000" dirty="0" smtClean="0"/>
              <a:t>{</a:t>
            </a:r>
            <a:br>
              <a:rPr lang="en-IN" sz="2000" dirty="0" smtClean="0"/>
            </a:br>
            <a:r>
              <a:rPr lang="en-IN" sz="2000" dirty="0" smtClean="0"/>
              <a:t>border: 1px solid black;</a:t>
            </a:r>
            <a:br>
              <a:rPr lang="en-IN" sz="2000" dirty="0" smtClean="0"/>
            </a:br>
            <a:r>
              <a:rPr lang="en-IN" sz="2000" dirty="0" smtClean="0"/>
              <a:t>}</a:t>
            </a:r>
            <a:br>
              <a:rPr lang="en-IN" sz="2000" dirty="0" smtClean="0"/>
            </a:br>
            <a:r>
              <a:rPr lang="en-IN" sz="2000" dirty="0" smtClean="0"/>
              <a:t>&lt;/style&gt;</a:t>
            </a:r>
            <a:endParaRPr lang="en-IN"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r>
              <a:rPr lang="hi-IN" sz="2000" dirty="0" smtClean="0"/>
              <a:t>इस </a:t>
            </a:r>
            <a:r>
              <a:rPr lang="en-IN" sz="2000" dirty="0" smtClean="0"/>
              <a:t>case</a:t>
            </a:r>
            <a:r>
              <a:rPr lang="hi-IN" sz="2000" dirty="0" smtClean="0"/>
              <a:t>में 1</a:t>
            </a:r>
            <a:r>
              <a:rPr lang="en-IN" sz="2000" dirty="0" err="1" smtClean="0"/>
              <a:t>px</a:t>
            </a:r>
            <a:r>
              <a:rPr lang="en-IN" sz="2000" dirty="0" smtClean="0"/>
              <a:t> border </a:t>
            </a:r>
            <a:r>
              <a:rPr lang="hi-IN" sz="2000" dirty="0" smtClean="0"/>
              <a:t>की मोटाई होगी, </a:t>
            </a:r>
            <a:r>
              <a:rPr lang="en-IN" sz="2000" dirty="0" smtClean="0"/>
              <a:t>solid </a:t>
            </a:r>
            <a:r>
              <a:rPr lang="hi-IN" sz="2000" dirty="0" smtClean="0"/>
              <a:t>उसकी स्‍टाइल होगा और रंग </a:t>
            </a:r>
            <a:r>
              <a:rPr lang="en-IN" sz="2000" dirty="0" smtClean="0"/>
              <a:t>black </a:t>
            </a:r>
            <a:r>
              <a:rPr lang="hi-IN" sz="2000" dirty="0" smtClean="0"/>
              <a:t>होगा। हम बार्डर की मोटाई को </a:t>
            </a:r>
            <a:r>
              <a:rPr lang="en-IN" sz="2000" dirty="0" smtClean="0"/>
              <a:t>pixels (</a:t>
            </a:r>
            <a:r>
              <a:rPr lang="en-IN" sz="2000" dirty="0" err="1" smtClean="0"/>
              <a:t>px</a:t>
            </a:r>
            <a:r>
              <a:rPr lang="en-IN" sz="2000" dirty="0" smtClean="0"/>
              <a:t>) </a:t>
            </a:r>
            <a:r>
              <a:rPr lang="hi-IN" sz="2000" dirty="0" smtClean="0"/>
              <a:t>के द्वारा बढ़ा या घटा सकते हैं</a:t>
            </a:r>
            <a:endParaRPr lang="en-IN" sz="2000" dirty="0" smtClean="0">
              <a:latin typeface="Arial" pitchFamily="34" charset="0"/>
            </a:endParaRPr>
          </a:p>
          <a:p>
            <a:pPr>
              <a:buNone/>
            </a:pPr>
            <a:r>
              <a:rPr lang="hi-IN" sz="2000" dirty="0" smtClean="0">
                <a:latin typeface="Arial" pitchFamily="34" charset="0"/>
              </a:rPr>
              <a:t>नोट :- यहाँ हमने #</a:t>
            </a:r>
            <a:r>
              <a:rPr lang="en-IN" sz="2000" dirty="0" err="1" smtClean="0">
                <a:latin typeface="Arial" pitchFamily="34" charset="0"/>
              </a:rPr>
              <a:t>my</a:t>
            </a:r>
            <a:r>
              <a:rPr lang="en-IN" sz="2000" dirty="0" err="1" smtClean="0">
                <a:latin typeface="Arial" pitchFamily="34" charset="0"/>
                <a:cs typeface="Arial" pitchFamily="34" charset="0"/>
              </a:rPr>
              <a:t>box</a:t>
            </a:r>
            <a:r>
              <a:rPr lang="en-IN" sz="2000" dirty="0" smtClean="0">
                <a:latin typeface="Arial" pitchFamily="34" charset="0"/>
                <a:cs typeface="Arial" pitchFamily="34" charset="0"/>
              </a:rPr>
              <a:t> </a:t>
            </a:r>
            <a:r>
              <a:rPr lang="hi-IN" sz="2000" dirty="0" smtClean="0">
                <a:latin typeface="Arial" pitchFamily="34" charset="0"/>
              </a:rPr>
              <a:t>का </a:t>
            </a:r>
            <a:r>
              <a:rPr lang="en-IN" sz="2000" dirty="0" smtClean="0">
                <a:latin typeface="Arial" pitchFamily="34" charset="0"/>
                <a:cs typeface="Arial" pitchFamily="34" charset="0"/>
              </a:rPr>
              <a:t>use </a:t>
            </a:r>
            <a:r>
              <a:rPr lang="hi-IN" sz="2000" dirty="0" smtClean="0">
                <a:latin typeface="Arial" pitchFamily="34" charset="0"/>
              </a:rPr>
              <a:t>किया हैं। हमने </a:t>
            </a:r>
            <a:r>
              <a:rPr lang="en-IN" sz="2000" dirty="0" smtClean="0">
                <a:latin typeface="Arial" pitchFamily="34" charset="0"/>
                <a:cs typeface="Arial" pitchFamily="34" charset="0"/>
              </a:rPr>
              <a:t>div </a:t>
            </a:r>
            <a:r>
              <a:rPr lang="hi-IN" sz="2000" dirty="0" smtClean="0">
                <a:latin typeface="Arial" pitchFamily="34" charset="0"/>
              </a:rPr>
              <a:t>को एक </a:t>
            </a:r>
            <a:r>
              <a:rPr lang="en-IN" sz="2000" dirty="0" smtClean="0">
                <a:latin typeface="Arial" pitchFamily="34" charset="0"/>
                <a:cs typeface="Arial" pitchFamily="34" charset="0"/>
              </a:rPr>
              <a:t>id </a:t>
            </a:r>
            <a:r>
              <a:rPr lang="hi-IN" sz="2000" dirty="0" smtClean="0">
                <a:latin typeface="Arial" pitchFamily="34" charset="0"/>
              </a:rPr>
              <a:t>दी हैं “</a:t>
            </a:r>
            <a:r>
              <a:rPr lang="en-IN" sz="2000" dirty="0" err="1" smtClean="0">
                <a:latin typeface="Arial" pitchFamily="34" charset="0"/>
              </a:rPr>
              <a:t>my</a:t>
            </a:r>
            <a:r>
              <a:rPr lang="en-IN" sz="2000" dirty="0" err="1" smtClean="0">
                <a:latin typeface="Arial" pitchFamily="34" charset="0"/>
                <a:cs typeface="Arial" pitchFamily="34" charset="0"/>
              </a:rPr>
              <a:t>box</a:t>
            </a:r>
            <a:r>
              <a:rPr lang="en-IN" sz="2000" dirty="0" smtClean="0">
                <a:latin typeface="Arial" pitchFamily="34" charset="0"/>
                <a:cs typeface="Arial" pitchFamily="34" charset="0"/>
              </a:rPr>
              <a:t>”, </a:t>
            </a:r>
            <a:r>
              <a:rPr lang="hi-IN" sz="2000" dirty="0" smtClean="0">
                <a:latin typeface="Arial" pitchFamily="34" charset="0"/>
              </a:rPr>
              <a:t>और हम उस </a:t>
            </a:r>
            <a:r>
              <a:rPr lang="en-IN" sz="2000" dirty="0" smtClean="0">
                <a:latin typeface="Arial" pitchFamily="34" charset="0"/>
                <a:cs typeface="Arial" pitchFamily="34" charset="0"/>
              </a:rPr>
              <a:t>div </a:t>
            </a:r>
            <a:r>
              <a:rPr lang="hi-IN" sz="2000" dirty="0" smtClean="0">
                <a:latin typeface="Arial" pitchFamily="34" charset="0"/>
              </a:rPr>
              <a:t>को उसकी </a:t>
            </a:r>
            <a:r>
              <a:rPr lang="en-IN" sz="2000" dirty="0" smtClean="0">
                <a:latin typeface="Arial" pitchFamily="34" charset="0"/>
                <a:cs typeface="Arial" pitchFamily="34" charset="0"/>
              </a:rPr>
              <a:t>id </a:t>
            </a:r>
            <a:r>
              <a:rPr lang="hi-IN" sz="2000" dirty="0" smtClean="0">
                <a:latin typeface="Arial" pitchFamily="34" charset="0"/>
              </a:rPr>
              <a:t>के आधार पर ही </a:t>
            </a:r>
            <a:r>
              <a:rPr lang="en-IN" sz="2000" dirty="0" smtClean="0">
                <a:latin typeface="Arial" pitchFamily="34" charset="0"/>
                <a:cs typeface="Arial" pitchFamily="34" charset="0"/>
              </a:rPr>
              <a:t>Properties </a:t>
            </a:r>
            <a:r>
              <a:rPr lang="hi-IN" sz="2000" dirty="0" smtClean="0">
                <a:latin typeface="Arial" pitchFamily="34" charset="0"/>
              </a:rPr>
              <a:t>दे रहे हैं। जब हम किसी </a:t>
            </a:r>
            <a:r>
              <a:rPr lang="en-IN" sz="2000" dirty="0" smtClean="0">
                <a:latin typeface="Arial" pitchFamily="34" charset="0"/>
                <a:cs typeface="Arial" pitchFamily="34" charset="0"/>
              </a:rPr>
              <a:t>element </a:t>
            </a:r>
            <a:r>
              <a:rPr lang="hi-IN" sz="2000" dirty="0" smtClean="0">
                <a:latin typeface="Arial" pitchFamily="34" charset="0"/>
              </a:rPr>
              <a:t>को उसकी </a:t>
            </a:r>
            <a:r>
              <a:rPr lang="en-IN" sz="2000" dirty="0" smtClean="0">
                <a:latin typeface="Arial" pitchFamily="34" charset="0"/>
                <a:cs typeface="Arial" pitchFamily="34" charset="0"/>
              </a:rPr>
              <a:t>id </a:t>
            </a:r>
            <a:r>
              <a:rPr lang="hi-IN" sz="2000" dirty="0" smtClean="0">
                <a:latin typeface="Arial" pitchFamily="34" charset="0"/>
              </a:rPr>
              <a:t>के आधार पर </a:t>
            </a:r>
            <a:r>
              <a:rPr lang="en-IN" sz="2000" dirty="0" smtClean="0">
                <a:latin typeface="Arial" pitchFamily="34" charset="0"/>
                <a:cs typeface="Arial" pitchFamily="34" charset="0"/>
              </a:rPr>
              <a:t>Select </a:t>
            </a:r>
            <a:r>
              <a:rPr lang="hi-IN" sz="2000" dirty="0" smtClean="0">
                <a:latin typeface="Arial" pitchFamily="34" charset="0"/>
              </a:rPr>
              <a:t>करते हैं तो </a:t>
            </a:r>
            <a:r>
              <a:rPr lang="en-IN" sz="2000" dirty="0" smtClean="0">
                <a:latin typeface="Arial" pitchFamily="34" charset="0"/>
                <a:cs typeface="Arial" pitchFamily="34" charset="0"/>
              </a:rPr>
              <a:t>id </a:t>
            </a:r>
            <a:r>
              <a:rPr lang="hi-IN" sz="2000" dirty="0" smtClean="0">
                <a:latin typeface="Arial" pitchFamily="34" charset="0"/>
              </a:rPr>
              <a:t>के पहले # का </a:t>
            </a:r>
            <a:r>
              <a:rPr lang="en-IN" sz="2000" dirty="0" smtClean="0">
                <a:latin typeface="Arial" pitchFamily="34" charset="0"/>
                <a:cs typeface="Arial" pitchFamily="34" charset="0"/>
              </a:rPr>
              <a:t>use </a:t>
            </a:r>
            <a:r>
              <a:rPr lang="hi-IN" sz="2000" dirty="0" smtClean="0">
                <a:latin typeface="Arial" pitchFamily="34" charset="0"/>
              </a:rPr>
              <a:t>करते हैं। इसे </a:t>
            </a:r>
            <a:r>
              <a:rPr lang="en-IN" sz="2000" dirty="0" smtClean="0">
                <a:latin typeface="Arial" pitchFamily="34" charset="0"/>
                <a:cs typeface="Arial" pitchFamily="34" charset="0"/>
              </a:rPr>
              <a:t>id selector </a:t>
            </a:r>
            <a:r>
              <a:rPr lang="hi-IN" sz="2000" dirty="0" smtClean="0">
                <a:latin typeface="Arial" pitchFamily="34" charset="0"/>
              </a:rPr>
              <a:t>बोलते हैं</a:t>
            </a:r>
          </a:p>
          <a:p>
            <a:r>
              <a:rPr lang="hi-IN" sz="2000" dirty="0" smtClean="0"/>
              <a:t>अगर हमें दो या दो से ज्‍यादा </a:t>
            </a:r>
            <a:r>
              <a:rPr lang="en-IN" sz="2000" dirty="0" smtClean="0"/>
              <a:t>elements </a:t>
            </a:r>
            <a:r>
              <a:rPr lang="hi-IN" sz="2000" dirty="0" smtClean="0"/>
              <a:t>पर एक जैसी </a:t>
            </a:r>
            <a:r>
              <a:rPr lang="en-IN" sz="2000" dirty="0" smtClean="0"/>
              <a:t>Properties apply </a:t>
            </a:r>
            <a:r>
              <a:rPr lang="hi-IN" sz="2000" dirty="0" smtClean="0"/>
              <a:t>करनी हों, तो हम </a:t>
            </a:r>
            <a:r>
              <a:rPr lang="en-IN" sz="2000" dirty="0" smtClean="0"/>
              <a:t>Class Selector </a:t>
            </a:r>
            <a:r>
              <a:rPr lang="hi-IN" sz="2000" dirty="0" smtClean="0"/>
              <a:t>का </a:t>
            </a:r>
            <a:r>
              <a:rPr lang="en-IN" sz="2000" dirty="0" smtClean="0"/>
              <a:t>use </a:t>
            </a:r>
            <a:r>
              <a:rPr lang="hi-IN" sz="2000" dirty="0" smtClean="0"/>
              <a:t>करते हैं।</a:t>
            </a:r>
          </a:p>
          <a:p>
            <a:pPr>
              <a:buNone/>
            </a:pPr>
            <a:endParaRPr lang="en-IN"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229600" cy="6669360"/>
          </a:xfrm>
        </p:spPr>
        <p:txBody>
          <a:bodyPr>
            <a:normAutofit/>
          </a:bodyPr>
          <a:lstStyle/>
          <a:p>
            <a:pPr>
              <a:buNone/>
            </a:pPr>
            <a:r>
              <a:rPr lang="en-IN" sz="1600" dirty="0" smtClean="0">
                <a:latin typeface="Arial" pitchFamily="34" charset="0"/>
                <a:cs typeface="Arial" pitchFamily="34" charset="0"/>
              </a:rPr>
              <a:t>For e.g.</a:t>
            </a:r>
          </a:p>
          <a:p>
            <a:pPr>
              <a:buNone/>
            </a:pPr>
            <a:r>
              <a:rPr lang="en-IN" sz="1600" dirty="0" smtClean="0">
                <a:latin typeface="Arial" pitchFamily="34" charset="0"/>
                <a:cs typeface="Arial" pitchFamily="34" charset="0"/>
              </a:rPr>
              <a:t>&lt;html&gt;</a:t>
            </a:r>
            <a:br>
              <a:rPr lang="en-IN" sz="1600" dirty="0" smtClean="0">
                <a:latin typeface="Arial" pitchFamily="34" charset="0"/>
                <a:cs typeface="Arial" pitchFamily="34" charset="0"/>
              </a:rPr>
            </a:br>
            <a:r>
              <a:rPr lang="en-IN" sz="1600" dirty="0" smtClean="0">
                <a:latin typeface="Arial" pitchFamily="34" charset="0"/>
                <a:cs typeface="Arial" pitchFamily="34" charset="0"/>
              </a:rPr>
              <a:t>&lt;head&gt;</a:t>
            </a:r>
            <a:br>
              <a:rPr lang="en-IN" sz="1600" dirty="0" smtClean="0">
                <a:latin typeface="Arial" pitchFamily="34" charset="0"/>
                <a:cs typeface="Arial" pitchFamily="34" charset="0"/>
              </a:rPr>
            </a:br>
            <a:r>
              <a:rPr lang="en-IN" sz="1600" dirty="0" smtClean="0">
                <a:latin typeface="Arial" pitchFamily="34" charset="0"/>
                <a:cs typeface="Arial" pitchFamily="34" charset="0"/>
              </a:rPr>
              <a:t>&lt;title&gt;&lt;/title&gt;</a:t>
            </a:r>
            <a:br>
              <a:rPr lang="en-IN" sz="1600" dirty="0" smtClean="0">
                <a:latin typeface="Arial" pitchFamily="34" charset="0"/>
                <a:cs typeface="Arial" pitchFamily="34" charset="0"/>
              </a:rPr>
            </a:br>
            <a:r>
              <a:rPr lang="en-IN" sz="1600" dirty="0" smtClean="0">
                <a:latin typeface="Arial" pitchFamily="34" charset="0"/>
                <a:cs typeface="Arial" pitchFamily="34" charset="0"/>
              </a:rPr>
              <a:t>&lt;style&gt;</a:t>
            </a:r>
            <a:br>
              <a:rPr lang="en-IN" sz="1600" dirty="0" smtClean="0">
                <a:latin typeface="Arial" pitchFamily="34" charset="0"/>
                <a:cs typeface="Arial" pitchFamily="34" charset="0"/>
              </a:rPr>
            </a:br>
            <a:r>
              <a:rPr lang="en-IN" sz="1600" dirty="0" smtClean="0">
                <a:latin typeface="Arial" pitchFamily="34" charset="0"/>
                <a:cs typeface="Arial" pitchFamily="34" charset="0"/>
              </a:rPr>
              <a:t>.</a:t>
            </a:r>
            <a:r>
              <a:rPr lang="en-IN" sz="1600" dirty="0" err="1" smtClean="0">
                <a:latin typeface="Arial" pitchFamily="34" charset="0"/>
                <a:cs typeface="Arial" pitchFamily="34" charset="0"/>
              </a:rPr>
              <a:t>myboxes</a:t>
            </a:r>
            <a:r>
              <a:rPr lang="en-IN" sz="1600" dirty="0" smtClean="0">
                <a:latin typeface="Arial" pitchFamily="34" charset="0"/>
                <a:cs typeface="Arial" pitchFamily="34" charset="0"/>
              </a:rPr>
              <a:t/>
            </a:r>
            <a:br>
              <a:rPr lang="en-IN" sz="1600" dirty="0" smtClean="0">
                <a:latin typeface="Arial" pitchFamily="34" charset="0"/>
                <a:cs typeface="Arial" pitchFamily="34" charset="0"/>
              </a:rPr>
            </a:br>
            <a:r>
              <a:rPr lang="en-IN" sz="1600" dirty="0" smtClean="0">
                <a:latin typeface="Arial" pitchFamily="34" charset="0"/>
                <a:cs typeface="Arial" pitchFamily="34" charset="0"/>
              </a:rPr>
              <a:t>{</a:t>
            </a:r>
            <a:br>
              <a:rPr lang="en-IN" sz="1600" dirty="0" smtClean="0">
                <a:latin typeface="Arial" pitchFamily="34" charset="0"/>
                <a:cs typeface="Arial" pitchFamily="34" charset="0"/>
              </a:rPr>
            </a:br>
            <a:r>
              <a:rPr lang="en-IN" sz="1600" dirty="0" err="1" smtClean="0">
                <a:latin typeface="Arial" pitchFamily="34" charset="0"/>
                <a:cs typeface="Arial" pitchFamily="34" charset="0"/>
              </a:rPr>
              <a:t>color:red</a:t>
            </a:r>
            <a:r>
              <a:rPr lang="en-IN" sz="1600" dirty="0" smtClean="0">
                <a:latin typeface="Arial" pitchFamily="34" charset="0"/>
                <a:cs typeface="Arial" pitchFamily="34" charset="0"/>
              </a:rPr>
              <a:t>;</a:t>
            </a:r>
            <a:br>
              <a:rPr lang="en-IN" sz="1600" dirty="0" smtClean="0">
                <a:latin typeface="Arial" pitchFamily="34" charset="0"/>
                <a:cs typeface="Arial" pitchFamily="34" charset="0"/>
              </a:rPr>
            </a:br>
            <a:r>
              <a:rPr lang="en-IN" sz="1600" dirty="0" smtClean="0">
                <a:latin typeface="Arial" pitchFamily="34" charset="0"/>
                <a:cs typeface="Arial" pitchFamily="34" charset="0"/>
              </a:rPr>
              <a:t>height:50px;</a:t>
            </a:r>
            <a:br>
              <a:rPr lang="en-IN" sz="1600" dirty="0" smtClean="0">
                <a:latin typeface="Arial" pitchFamily="34" charset="0"/>
                <a:cs typeface="Arial" pitchFamily="34" charset="0"/>
              </a:rPr>
            </a:br>
            <a:r>
              <a:rPr lang="en-IN" sz="1600" dirty="0" smtClean="0">
                <a:latin typeface="Arial" pitchFamily="34" charset="0"/>
                <a:cs typeface="Arial" pitchFamily="34" charset="0"/>
              </a:rPr>
              <a:t>width:50px;</a:t>
            </a:r>
            <a:br>
              <a:rPr lang="en-IN" sz="1600" dirty="0" smtClean="0">
                <a:latin typeface="Arial" pitchFamily="34" charset="0"/>
                <a:cs typeface="Arial" pitchFamily="34" charset="0"/>
              </a:rPr>
            </a:br>
            <a:r>
              <a:rPr lang="en-IN" sz="1600" dirty="0" smtClean="0">
                <a:latin typeface="Arial" pitchFamily="34" charset="0"/>
                <a:cs typeface="Arial" pitchFamily="34" charset="0"/>
              </a:rPr>
              <a:t>background–</a:t>
            </a:r>
            <a:r>
              <a:rPr lang="en-IN" sz="1600" dirty="0" err="1" smtClean="0">
                <a:latin typeface="Arial" pitchFamily="34" charset="0"/>
                <a:cs typeface="Arial" pitchFamily="34" charset="0"/>
              </a:rPr>
              <a:t>color:blue</a:t>
            </a:r>
            <a:r>
              <a:rPr lang="en-IN" sz="1600" dirty="0" smtClean="0">
                <a:latin typeface="Arial" pitchFamily="34" charset="0"/>
                <a:cs typeface="Arial" pitchFamily="34" charset="0"/>
              </a:rPr>
              <a:t>;</a:t>
            </a:r>
            <a:br>
              <a:rPr lang="en-IN" sz="1600" dirty="0" smtClean="0">
                <a:latin typeface="Arial" pitchFamily="34" charset="0"/>
                <a:cs typeface="Arial" pitchFamily="34" charset="0"/>
              </a:rPr>
            </a:br>
            <a:r>
              <a:rPr lang="en-IN" sz="1600" dirty="0" smtClean="0">
                <a:latin typeface="Arial" pitchFamily="34" charset="0"/>
                <a:cs typeface="Arial" pitchFamily="34" charset="0"/>
              </a:rPr>
              <a:t>}</a:t>
            </a:r>
            <a:br>
              <a:rPr lang="en-IN" sz="1600" dirty="0" smtClean="0">
                <a:latin typeface="Arial" pitchFamily="34" charset="0"/>
                <a:cs typeface="Arial" pitchFamily="34" charset="0"/>
              </a:rPr>
            </a:br>
            <a:r>
              <a:rPr lang="en-IN" sz="1600" dirty="0" smtClean="0">
                <a:latin typeface="Arial" pitchFamily="34" charset="0"/>
                <a:cs typeface="Arial" pitchFamily="34" charset="0"/>
              </a:rPr>
              <a:t>&lt;/style&gt;</a:t>
            </a:r>
            <a:br>
              <a:rPr lang="en-IN" sz="1600" dirty="0" smtClean="0">
                <a:latin typeface="Arial" pitchFamily="34" charset="0"/>
                <a:cs typeface="Arial" pitchFamily="34" charset="0"/>
              </a:rPr>
            </a:br>
            <a:r>
              <a:rPr lang="en-IN" sz="1600" dirty="0" smtClean="0">
                <a:latin typeface="Arial" pitchFamily="34" charset="0"/>
                <a:cs typeface="Arial" pitchFamily="34" charset="0"/>
              </a:rPr>
              <a:t>&lt;/head&gt;</a:t>
            </a:r>
            <a:br>
              <a:rPr lang="en-IN" sz="1600" dirty="0" smtClean="0">
                <a:latin typeface="Arial" pitchFamily="34" charset="0"/>
                <a:cs typeface="Arial" pitchFamily="34" charset="0"/>
              </a:rPr>
            </a:br>
            <a:r>
              <a:rPr lang="en-IN" sz="1600" dirty="0" smtClean="0">
                <a:latin typeface="Arial" pitchFamily="34" charset="0"/>
                <a:cs typeface="Arial" pitchFamily="34" charset="0"/>
              </a:rPr>
              <a:t>&lt;body&gt;</a:t>
            </a:r>
            <a:br>
              <a:rPr lang="en-IN" sz="1600" dirty="0" smtClean="0">
                <a:latin typeface="Arial" pitchFamily="34" charset="0"/>
                <a:cs typeface="Arial" pitchFamily="34" charset="0"/>
              </a:rPr>
            </a:br>
            <a:r>
              <a:rPr lang="en-IN" sz="1600" dirty="0" smtClean="0">
                <a:latin typeface="Arial" pitchFamily="34" charset="0"/>
                <a:cs typeface="Arial" pitchFamily="34" charset="0"/>
              </a:rPr>
              <a:t>&lt;div class = “</a:t>
            </a:r>
            <a:r>
              <a:rPr lang="en-IN" sz="1600" dirty="0" err="1" smtClean="0">
                <a:latin typeface="Arial" pitchFamily="34" charset="0"/>
                <a:cs typeface="Arial" pitchFamily="34" charset="0"/>
              </a:rPr>
              <a:t>myboxes</a:t>
            </a:r>
            <a:r>
              <a:rPr lang="en-IN" sz="1600" dirty="0" smtClean="0">
                <a:latin typeface="Arial" pitchFamily="34" charset="0"/>
                <a:cs typeface="Arial" pitchFamily="34" charset="0"/>
              </a:rPr>
              <a:t>”&gt;Test 1&lt;/div&gt;</a:t>
            </a:r>
            <a:br>
              <a:rPr lang="en-IN" sz="1600" dirty="0" smtClean="0">
                <a:latin typeface="Arial" pitchFamily="34" charset="0"/>
                <a:cs typeface="Arial" pitchFamily="34" charset="0"/>
              </a:rPr>
            </a:br>
            <a:r>
              <a:rPr lang="en-IN" sz="1600" dirty="0" smtClean="0">
                <a:latin typeface="Arial" pitchFamily="34" charset="0"/>
                <a:cs typeface="Arial" pitchFamily="34" charset="0"/>
              </a:rPr>
              <a:t>&lt;div class = “</a:t>
            </a:r>
            <a:r>
              <a:rPr lang="en-IN" sz="1600" dirty="0" err="1" smtClean="0">
                <a:latin typeface="Arial" pitchFamily="34" charset="0"/>
                <a:cs typeface="Arial" pitchFamily="34" charset="0"/>
              </a:rPr>
              <a:t>myboxes</a:t>
            </a:r>
            <a:r>
              <a:rPr lang="en-IN" sz="1600" dirty="0" smtClean="0">
                <a:latin typeface="Arial" pitchFamily="34" charset="0"/>
                <a:cs typeface="Arial" pitchFamily="34" charset="0"/>
              </a:rPr>
              <a:t>”&gt;Test 2&lt;/div&gt;</a:t>
            </a:r>
            <a:br>
              <a:rPr lang="en-IN" sz="1600" dirty="0" smtClean="0">
                <a:latin typeface="Arial" pitchFamily="34" charset="0"/>
                <a:cs typeface="Arial" pitchFamily="34" charset="0"/>
              </a:rPr>
            </a:br>
            <a:r>
              <a:rPr lang="en-IN" sz="1600" dirty="0" smtClean="0">
                <a:latin typeface="Arial" pitchFamily="34" charset="0"/>
                <a:cs typeface="Arial" pitchFamily="34" charset="0"/>
              </a:rPr>
              <a:t>&lt;/body&gt;</a:t>
            </a:r>
            <a:br>
              <a:rPr lang="en-IN" sz="1600" dirty="0" smtClean="0">
                <a:latin typeface="Arial" pitchFamily="34" charset="0"/>
                <a:cs typeface="Arial" pitchFamily="34" charset="0"/>
              </a:rPr>
            </a:br>
            <a:r>
              <a:rPr lang="en-IN" sz="1600" dirty="0" smtClean="0">
                <a:latin typeface="Arial" pitchFamily="34" charset="0"/>
                <a:cs typeface="Arial" pitchFamily="34" charset="0"/>
              </a:rPr>
              <a:t>&lt;/html&gt;</a:t>
            </a:r>
          </a:p>
          <a:p>
            <a:pPr>
              <a:buNone/>
            </a:pPr>
            <a:r>
              <a:rPr lang="hi-IN" sz="2000" dirty="0" smtClean="0"/>
              <a:t>यहाँ हमने दोनों ही </a:t>
            </a:r>
            <a:r>
              <a:rPr lang="en-IN" sz="2000" dirty="0" smtClean="0"/>
              <a:t>div </a:t>
            </a:r>
            <a:r>
              <a:rPr lang="hi-IN" sz="2000" dirty="0" smtClean="0"/>
              <a:t>को एक जैसी </a:t>
            </a:r>
            <a:r>
              <a:rPr lang="en-IN" sz="2000" dirty="0" smtClean="0"/>
              <a:t>class </a:t>
            </a:r>
            <a:r>
              <a:rPr lang="hi-IN" sz="2000" dirty="0" smtClean="0"/>
              <a:t>दी हैं और उनकी </a:t>
            </a:r>
            <a:r>
              <a:rPr lang="en-IN" sz="2000" dirty="0" smtClean="0"/>
              <a:t>class </a:t>
            </a:r>
            <a:r>
              <a:rPr lang="hi-IN" sz="2000" dirty="0" smtClean="0"/>
              <a:t>के आधार पर </a:t>
            </a:r>
            <a:r>
              <a:rPr lang="en-IN" sz="2000" dirty="0" smtClean="0"/>
              <a:t>CSS </a:t>
            </a:r>
            <a:r>
              <a:rPr lang="hi-IN" sz="2000" dirty="0" smtClean="0"/>
              <a:t>लिखी हैं। यह </a:t>
            </a:r>
            <a:r>
              <a:rPr lang="en-IN" sz="2000" dirty="0" smtClean="0"/>
              <a:t>CSS </a:t>
            </a:r>
            <a:r>
              <a:rPr lang="hi-IN" sz="2000" dirty="0" smtClean="0"/>
              <a:t>इन दोनों पर </a:t>
            </a:r>
            <a:r>
              <a:rPr lang="en-IN" sz="2000" dirty="0" smtClean="0"/>
              <a:t>app </a:t>
            </a:r>
            <a:r>
              <a:rPr lang="hi-IN" sz="2000" dirty="0" smtClean="0"/>
              <a:t>होगी। अगर हमारे पास दो से ज्‍यादा </a:t>
            </a:r>
            <a:r>
              <a:rPr lang="en-IN" sz="2000" dirty="0" smtClean="0"/>
              <a:t>div </a:t>
            </a:r>
            <a:r>
              <a:rPr lang="hi-IN" sz="2000" dirty="0" smtClean="0"/>
              <a:t>हैं जिन सभी की </a:t>
            </a:r>
            <a:r>
              <a:rPr lang="en-IN" sz="2000" dirty="0" smtClean="0"/>
              <a:t>class “</a:t>
            </a:r>
            <a:r>
              <a:rPr lang="en-IN" sz="2000" dirty="0" err="1" smtClean="0"/>
              <a:t>myboxes</a:t>
            </a:r>
            <a:r>
              <a:rPr lang="en-IN" sz="2000" dirty="0" smtClean="0"/>
              <a:t>” </a:t>
            </a:r>
            <a:r>
              <a:rPr lang="hi-IN" sz="2000" dirty="0" smtClean="0"/>
              <a:t>हैं तो यह </a:t>
            </a:r>
            <a:r>
              <a:rPr lang="en-IN" sz="2000" dirty="0" smtClean="0"/>
              <a:t>CSS </a:t>
            </a:r>
            <a:r>
              <a:rPr lang="hi-IN" sz="2000" dirty="0" smtClean="0"/>
              <a:t>उन सभी पर </a:t>
            </a:r>
            <a:r>
              <a:rPr lang="en-IN" sz="2000" dirty="0" smtClean="0"/>
              <a:t>apply </a:t>
            </a:r>
            <a:r>
              <a:rPr lang="hi-IN" sz="2000" dirty="0" smtClean="0"/>
              <a:t>होगी। यहाँ हमने </a:t>
            </a:r>
            <a:r>
              <a:rPr lang="en-IN" sz="2000" dirty="0" smtClean="0"/>
              <a:t>element </a:t>
            </a:r>
            <a:r>
              <a:rPr lang="hi-IN" sz="2000" dirty="0" smtClean="0"/>
              <a:t>की </a:t>
            </a:r>
            <a:r>
              <a:rPr lang="en-IN" sz="2000" dirty="0" smtClean="0"/>
              <a:t>class </a:t>
            </a:r>
            <a:r>
              <a:rPr lang="hi-IN" sz="2000" dirty="0" smtClean="0"/>
              <a:t>के पहले .(डॉट) लगाया हैं। .</a:t>
            </a:r>
            <a:r>
              <a:rPr lang="en-IN" sz="2000" dirty="0" err="1" smtClean="0"/>
              <a:t>myboxes</a:t>
            </a:r>
            <a:r>
              <a:rPr lang="en-IN" sz="2000" dirty="0" smtClean="0"/>
              <a:t> </a:t>
            </a:r>
            <a:r>
              <a:rPr lang="hi-IN" sz="2000" dirty="0" smtClean="0"/>
              <a:t>को हम </a:t>
            </a:r>
            <a:r>
              <a:rPr lang="en-IN" sz="2000" dirty="0" smtClean="0"/>
              <a:t>class selector </a:t>
            </a:r>
            <a:r>
              <a:rPr lang="hi-IN" sz="2000" dirty="0" smtClean="0"/>
              <a:t>कहेंगे।</a:t>
            </a:r>
            <a:endParaRPr lang="en-IN" sz="2000" dirty="0" smtClean="0"/>
          </a:p>
          <a:p>
            <a:pPr>
              <a:buNone/>
            </a:pPr>
            <a:endParaRPr lang="en-IN"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229600" cy="6120680"/>
          </a:xfrm>
        </p:spPr>
        <p:txBody>
          <a:bodyPr>
            <a:normAutofit/>
          </a:bodyPr>
          <a:lstStyle/>
          <a:p>
            <a:r>
              <a:rPr lang="en-IN" sz="2000" dirty="0" smtClean="0"/>
              <a:t>e.g.</a:t>
            </a:r>
            <a:br>
              <a:rPr lang="en-IN" sz="2000" dirty="0" smtClean="0"/>
            </a:br>
            <a:r>
              <a:rPr lang="en-IN" sz="2000" dirty="0" smtClean="0"/>
              <a:t>&lt;html&gt;</a:t>
            </a:r>
            <a:br>
              <a:rPr lang="en-IN" sz="2000" dirty="0" smtClean="0"/>
            </a:br>
            <a:r>
              <a:rPr lang="en-IN" sz="2000" dirty="0" smtClean="0"/>
              <a:t>&lt;head&gt;</a:t>
            </a:r>
            <a:br>
              <a:rPr lang="en-IN" sz="2000" dirty="0" smtClean="0"/>
            </a:br>
            <a:r>
              <a:rPr lang="en-IN" sz="2000" dirty="0" smtClean="0"/>
              <a:t>&lt;style&gt;</a:t>
            </a:r>
            <a:br>
              <a:rPr lang="en-IN" sz="2000" dirty="0" smtClean="0"/>
            </a:br>
            <a:r>
              <a:rPr lang="en-IN" sz="2000" dirty="0" smtClean="0"/>
              <a:t>p{ </a:t>
            </a:r>
            <a:r>
              <a:rPr lang="en-IN" sz="2000" dirty="0" err="1" smtClean="0"/>
              <a:t>color</a:t>
            </a:r>
            <a:r>
              <a:rPr lang="en-IN" sz="2000" dirty="0" smtClean="0"/>
              <a:t>: red; }</a:t>
            </a:r>
            <a:br>
              <a:rPr lang="en-IN" sz="2000" dirty="0" smtClean="0"/>
            </a:br>
            <a:r>
              <a:rPr lang="en-IN" sz="2000" dirty="0" smtClean="0"/>
              <a:t>&lt;/style&gt;</a:t>
            </a:r>
            <a:br>
              <a:rPr lang="en-IN" sz="2000" dirty="0" smtClean="0"/>
            </a:br>
            <a:r>
              <a:rPr lang="en-IN" sz="2000" dirty="0" smtClean="0"/>
              <a:t>&lt;body&gt;</a:t>
            </a:r>
            <a:br>
              <a:rPr lang="en-IN" sz="2000" dirty="0" smtClean="0"/>
            </a:br>
            <a:r>
              <a:rPr lang="en-IN" sz="2000" dirty="0" smtClean="0"/>
              <a:t>&lt;p&gt; This is a test &lt;/p&gt;</a:t>
            </a:r>
            <a:br>
              <a:rPr lang="en-IN" sz="2000" dirty="0" smtClean="0"/>
            </a:br>
            <a:r>
              <a:rPr lang="en-IN" sz="2000" dirty="0" smtClean="0"/>
              <a:t>&lt;/body&gt;</a:t>
            </a:r>
            <a:br>
              <a:rPr lang="en-IN" sz="2000" dirty="0" smtClean="0"/>
            </a:br>
            <a:r>
              <a:rPr lang="en-IN" sz="2000" dirty="0" smtClean="0"/>
              <a:t>&lt;/html&gt;</a:t>
            </a:r>
          </a:p>
          <a:p>
            <a:r>
              <a:rPr lang="hi-IN" sz="2000" dirty="0" smtClean="0"/>
              <a:t>यहाँ हमने </a:t>
            </a:r>
            <a:r>
              <a:rPr lang="en-IN" sz="2000" dirty="0" smtClean="0"/>
              <a:t>p element </a:t>
            </a:r>
            <a:r>
              <a:rPr lang="hi-IN" sz="2000" dirty="0" smtClean="0"/>
              <a:t>को उसके नाम के आधार पर </a:t>
            </a:r>
            <a:r>
              <a:rPr lang="en-IN" sz="2000" dirty="0" smtClean="0"/>
              <a:t>select </a:t>
            </a:r>
            <a:r>
              <a:rPr lang="hi-IN" sz="2000" dirty="0" smtClean="0"/>
              <a:t>करके </a:t>
            </a:r>
            <a:r>
              <a:rPr lang="en-IN" sz="2000" dirty="0" smtClean="0"/>
              <a:t>CSS </a:t>
            </a:r>
            <a:r>
              <a:rPr lang="hi-IN" sz="2000" dirty="0" smtClean="0"/>
              <a:t>दी हैं। इसे </a:t>
            </a:r>
            <a:r>
              <a:rPr lang="en-IN" sz="2000" dirty="0" smtClean="0"/>
              <a:t>element selector </a:t>
            </a:r>
            <a:r>
              <a:rPr lang="hi-IN" sz="2000" dirty="0" smtClean="0"/>
              <a:t>कहते हैं</a:t>
            </a:r>
          </a:p>
          <a:p>
            <a:pPr>
              <a:buNone/>
            </a:pPr>
            <a:r>
              <a:rPr lang="hi-IN" sz="2000" dirty="0" smtClean="0"/>
              <a:t> किसी एक </a:t>
            </a:r>
            <a:r>
              <a:rPr lang="en-IN" sz="2000" dirty="0" smtClean="0"/>
              <a:t>element </a:t>
            </a:r>
            <a:r>
              <a:rPr lang="hi-IN" sz="2000" dirty="0" smtClean="0"/>
              <a:t>को उसके नाम के आधार पर भी </a:t>
            </a:r>
            <a:r>
              <a:rPr lang="en-IN" sz="2000" dirty="0" smtClean="0"/>
              <a:t>CSS </a:t>
            </a:r>
            <a:r>
              <a:rPr lang="hi-IN" sz="2000" dirty="0" smtClean="0"/>
              <a:t>दे सकते हैं।</a:t>
            </a:r>
            <a:endParaRPr lang="en-IN"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229600" cy="4525963"/>
          </a:xfrm>
        </p:spPr>
        <p:txBody>
          <a:bodyPr/>
          <a:lstStyle/>
          <a:p>
            <a:r>
              <a:rPr lang="en-IN" dirty="0" smtClean="0"/>
              <a:t>External CSS</a:t>
            </a:r>
          </a:p>
          <a:p>
            <a:pPr>
              <a:buNone/>
            </a:pPr>
            <a:r>
              <a:rPr lang="hi-IN" sz="2000" dirty="0" smtClean="0"/>
              <a:t>इस तरीके में हम एक अलग </a:t>
            </a:r>
            <a:r>
              <a:rPr lang="en-IN" sz="2000" dirty="0" smtClean="0"/>
              <a:t>CSS file </a:t>
            </a:r>
            <a:r>
              <a:rPr lang="hi-IN" sz="2000" dirty="0" smtClean="0"/>
              <a:t>बनाते हैं। और उसे </a:t>
            </a:r>
            <a:r>
              <a:rPr lang="en-IN" sz="2000" dirty="0" smtClean="0"/>
              <a:t>html file </a:t>
            </a:r>
            <a:r>
              <a:rPr lang="hi-IN" sz="2000" dirty="0" smtClean="0"/>
              <a:t>में </a:t>
            </a:r>
            <a:r>
              <a:rPr lang="en-IN" sz="2000" dirty="0" smtClean="0"/>
              <a:t>link </a:t>
            </a:r>
            <a:r>
              <a:rPr lang="hi-IN" sz="2000" dirty="0" smtClean="0"/>
              <a:t>करते हैं। उदाहरण के लिए अगर हमारे पास </a:t>
            </a:r>
            <a:r>
              <a:rPr lang="en-IN" sz="2000" dirty="0" err="1" smtClean="0"/>
              <a:t>basic.html</a:t>
            </a:r>
            <a:r>
              <a:rPr lang="en-IN" sz="2000" dirty="0" smtClean="0"/>
              <a:t> </a:t>
            </a:r>
            <a:r>
              <a:rPr lang="hi-IN" sz="2000" dirty="0" smtClean="0"/>
              <a:t>नाम की फाईल हैं और उसकी </a:t>
            </a:r>
            <a:r>
              <a:rPr lang="en-IN" sz="2000" dirty="0" smtClean="0"/>
              <a:t>CSS </a:t>
            </a:r>
            <a:r>
              <a:rPr lang="hi-IN" sz="2000" dirty="0" smtClean="0"/>
              <a:t>की एक अलग </a:t>
            </a:r>
            <a:r>
              <a:rPr lang="en-IN" sz="2000" dirty="0" err="1" smtClean="0"/>
              <a:t>style.css</a:t>
            </a:r>
            <a:r>
              <a:rPr lang="en-IN" sz="2000" dirty="0" smtClean="0"/>
              <a:t> </a:t>
            </a:r>
            <a:r>
              <a:rPr lang="hi-IN" sz="2000" dirty="0" smtClean="0"/>
              <a:t>नाम की फाइल हैं।</a:t>
            </a:r>
          </a:p>
          <a:p>
            <a:endParaRPr lang="en-IN" dirty="0"/>
          </a:p>
        </p:txBody>
      </p:sp>
      <p:sp>
        <p:nvSpPr>
          <p:cNvPr id="4" name="Rectangle 3"/>
          <p:cNvSpPr/>
          <p:nvPr/>
        </p:nvSpPr>
        <p:spPr>
          <a:xfrm>
            <a:off x="539552" y="2132856"/>
            <a:ext cx="8136904" cy="4093428"/>
          </a:xfrm>
          <a:prstGeom prst="rect">
            <a:avLst/>
          </a:prstGeom>
        </p:spPr>
        <p:txBody>
          <a:bodyPr wrap="square">
            <a:spAutoFit/>
          </a:bodyPr>
          <a:lstStyle/>
          <a:p>
            <a:r>
              <a:rPr lang="en-IN" sz="2000" dirty="0" err="1" smtClean="0"/>
              <a:t>basic.html</a:t>
            </a:r>
            <a:r>
              <a:rPr lang="en-IN" sz="2000" dirty="0" smtClean="0"/>
              <a:t/>
            </a:r>
            <a:br>
              <a:rPr lang="en-IN" sz="2000" dirty="0" smtClean="0"/>
            </a:br>
            <a:r>
              <a:rPr lang="en-IN" sz="2000" dirty="0" smtClean="0"/>
              <a:t>&lt;html&gt;</a:t>
            </a:r>
            <a:br>
              <a:rPr lang="en-IN" sz="2000" dirty="0" smtClean="0"/>
            </a:br>
            <a:r>
              <a:rPr lang="en-IN" sz="2000" dirty="0" smtClean="0"/>
              <a:t>&lt;head&gt;</a:t>
            </a:r>
            <a:br>
              <a:rPr lang="en-IN" sz="2000" dirty="0" smtClean="0"/>
            </a:br>
            <a:r>
              <a:rPr lang="en-IN" sz="2000" dirty="0" smtClean="0"/>
              <a:t>&lt;title&gt;&lt;/title&gt;</a:t>
            </a:r>
            <a:br>
              <a:rPr lang="en-IN" sz="2000" dirty="0" smtClean="0"/>
            </a:br>
            <a:r>
              <a:rPr lang="en-IN" sz="2000" dirty="0" smtClean="0"/>
              <a:t>&lt;link </a:t>
            </a:r>
            <a:r>
              <a:rPr lang="en-IN" sz="2000" dirty="0" err="1" smtClean="0"/>
              <a:t>rel</a:t>
            </a:r>
            <a:r>
              <a:rPr lang="en-IN" sz="2000" dirty="0" smtClean="0"/>
              <a:t> =“</a:t>
            </a:r>
            <a:r>
              <a:rPr lang="en-IN" sz="2000" dirty="0" err="1" smtClean="0"/>
              <a:t>stylesheet</a:t>
            </a:r>
            <a:r>
              <a:rPr lang="en-IN" sz="2000" dirty="0" smtClean="0"/>
              <a:t>” </a:t>
            </a:r>
            <a:r>
              <a:rPr lang="en-IN" sz="2000" dirty="0" err="1" smtClean="0"/>
              <a:t>href</a:t>
            </a:r>
            <a:r>
              <a:rPr lang="en-IN" sz="2000" dirty="0" smtClean="0"/>
              <a:t> =“</a:t>
            </a:r>
            <a:r>
              <a:rPr lang="en-IN" sz="2000" dirty="0" err="1" smtClean="0"/>
              <a:t>style.css</a:t>
            </a:r>
            <a:r>
              <a:rPr lang="en-IN" sz="2000" dirty="0" smtClean="0"/>
              <a:t>” type = “text/</a:t>
            </a:r>
            <a:r>
              <a:rPr lang="en-IN" sz="2000" dirty="0" err="1" smtClean="0"/>
              <a:t>css</a:t>
            </a:r>
            <a:r>
              <a:rPr lang="en-IN" sz="2000" dirty="0" smtClean="0"/>
              <a:t>”&gt;</a:t>
            </a:r>
            <a:br>
              <a:rPr lang="en-IN" sz="2000" dirty="0" smtClean="0"/>
            </a:br>
            <a:r>
              <a:rPr lang="en-IN" sz="2000" dirty="0" smtClean="0"/>
              <a:t>&lt;/head&gt;</a:t>
            </a:r>
            <a:br>
              <a:rPr lang="en-IN" sz="2000" dirty="0" smtClean="0"/>
            </a:br>
            <a:r>
              <a:rPr lang="en-IN" sz="2000" dirty="0" smtClean="0"/>
              <a:t>&lt;body&gt;</a:t>
            </a:r>
            <a:br>
              <a:rPr lang="en-IN" sz="2000" dirty="0" smtClean="0"/>
            </a:br>
            <a:r>
              <a:rPr lang="en-IN" sz="2000" dirty="0" smtClean="0"/>
              <a:t>&lt;p&gt;This is a test&lt;p&gt;</a:t>
            </a:r>
            <a:br>
              <a:rPr lang="en-IN" sz="2000" dirty="0" smtClean="0"/>
            </a:br>
            <a:r>
              <a:rPr lang="en-IN" sz="2000" dirty="0" smtClean="0"/>
              <a:t>&lt;/body&gt;</a:t>
            </a:r>
            <a:br>
              <a:rPr lang="en-IN" sz="2000" dirty="0" smtClean="0"/>
            </a:br>
            <a:r>
              <a:rPr lang="en-IN" sz="2000" dirty="0" smtClean="0"/>
              <a:t>&lt;/html&gt;</a:t>
            </a:r>
          </a:p>
          <a:p>
            <a:r>
              <a:rPr lang="en-IN" sz="2000" dirty="0" err="1" smtClean="0"/>
              <a:t>style.css</a:t>
            </a:r>
            <a:endParaRPr lang="en-IN" sz="2000" dirty="0" smtClean="0"/>
          </a:p>
          <a:p>
            <a:r>
              <a:rPr lang="en-IN" sz="2000" dirty="0" smtClean="0"/>
              <a:t>p{ </a:t>
            </a:r>
            <a:r>
              <a:rPr lang="en-IN" sz="2000" dirty="0" err="1" smtClean="0"/>
              <a:t>color</a:t>
            </a:r>
            <a:r>
              <a:rPr lang="en-IN" sz="2000" dirty="0" smtClean="0"/>
              <a:t>: red; }</a:t>
            </a:r>
          </a:p>
          <a:p>
            <a:r>
              <a:rPr lang="hi-IN" sz="2000" dirty="0" smtClean="0"/>
              <a:t>हमने हमारी </a:t>
            </a:r>
            <a:r>
              <a:rPr lang="en-IN" sz="2000" dirty="0" err="1" smtClean="0"/>
              <a:t>stylesheet</a:t>
            </a:r>
            <a:r>
              <a:rPr lang="en-IN" sz="2000" dirty="0" smtClean="0"/>
              <a:t> </a:t>
            </a:r>
            <a:r>
              <a:rPr lang="hi-IN" sz="2000" dirty="0" smtClean="0"/>
              <a:t>को </a:t>
            </a:r>
            <a:r>
              <a:rPr lang="en-IN" sz="2000" dirty="0" smtClean="0"/>
              <a:t>html </a:t>
            </a:r>
            <a:r>
              <a:rPr lang="hi-IN" sz="2000" dirty="0" smtClean="0"/>
              <a:t>पेज में </a:t>
            </a:r>
            <a:r>
              <a:rPr lang="en-IN" sz="2000" dirty="0" smtClean="0"/>
              <a:t>link tag </a:t>
            </a:r>
            <a:r>
              <a:rPr lang="hi-IN" sz="2000" dirty="0" smtClean="0"/>
              <a:t>के द्वारा </a:t>
            </a:r>
            <a:r>
              <a:rPr lang="en-IN" sz="2000" dirty="0" smtClean="0"/>
              <a:t>include </a:t>
            </a:r>
            <a:r>
              <a:rPr lang="hi-IN" sz="2000" dirty="0" smtClean="0"/>
              <a:t>किया हैं।</a:t>
            </a:r>
            <a:endParaRPr lang="hi-IN"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048672"/>
          </a:xfrm>
        </p:spPr>
        <p:txBody>
          <a:bodyPr>
            <a:normAutofit fontScale="92500" lnSpcReduction="20000"/>
          </a:bodyPr>
          <a:lstStyle/>
          <a:p>
            <a:r>
              <a:rPr lang="en-IN" sz="3100" dirty="0" smtClean="0"/>
              <a:t>CSS </a:t>
            </a:r>
            <a:r>
              <a:rPr lang="hi-IN" sz="3100" dirty="0" smtClean="0"/>
              <a:t>की कुछ बेसिक प्रापर्टीज</a:t>
            </a:r>
          </a:p>
          <a:p>
            <a:r>
              <a:rPr lang="en-IN" sz="3100" dirty="0" smtClean="0"/>
              <a:t>height :- </a:t>
            </a:r>
            <a:r>
              <a:rPr lang="hi-IN" sz="3100" dirty="0" smtClean="0"/>
              <a:t>किसी </a:t>
            </a:r>
            <a:r>
              <a:rPr lang="en-IN" sz="3100" dirty="0" smtClean="0"/>
              <a:t>element </a:t>
            </a:r>
            <a:r>
              <a:rPr lang="hi-IN" sz="3100" dirty="0" smtClean="0"/>
              <a:t>को एक निश्चित हाईट देने के लिए यह प्रापर्टी </a:t>
            </a:r>
            <a:r>
              <a:rPr lang="en-IN" sz="3100" dirty="0" smtClean="0"/>
              <a:t>use </a:t>
            </a:r>
            <a:r>
              <a:rPr lang="hi-IN" sz="3100" dirty="0" smtClean="0"/>
              <a:t>करते हैं।</a:t>
            </a:r>
          </a:p>
          <a:p>
            <a:r>
              <a:rPr lang="en-IN" sz="3100" dirty="0" smtClean="0"/>
              <a:t>width :- </a:t>
            </a:r>
            <a:r>
              <a:rPr lang="hi-IN" sz="3100" dirty="0" smtClean="0"/>
              <a:t>किसी </a:t>
            </a:r>
            <a:r>
              <a:rPr lang="en-IN" sz="3100" dirty="0" smtClean="0"/>
              <a:t>element </a:t>
            </a:r>
            <a:r>
              <a:rPr lang="hi-IN" sz="3100" dirty="0" smtClean="0"/>
              <a:t>को एक निश्चित </a:t>
            </a:r>
            <a:r>
              <a:rPr lang="en-IN" sz="3100" dirty="0" smtClean="0"/>
              <a:t>width (</a:t>
            </a:r>
            <a:r>
              <a:rPr lang="hi-IN" sz="3100" dirty="0" smtClean="0"/>
              <a:t>चौड़ाई) देने के लिए इस प्रापर्टी को </a:t>
            </a:r>
            <a:r>
              <a:rPr lang="en-IN" sz="3100" dirty="0" smtClean="0"/>
              <a:t>use </a:t>
            </a:r>
            <a:r>
              <a:rPr lang="hi-IN" sz="3100" dirty="0" smtClean="0"/>
              <a:t>करते हैं।</a:t>
            </a:r>
          </a:p>
          <a:p>
            <a:r>
              <a:rPr lang="en-IN" sz="3100" dirty="0" err="1" smtClean="0"/>
              <a:t>color</a:t>
            </a:r>
            <a:r>
              <a:rPr lang="en-IN" sz="3100" dirty="0" smtClean="0"/>
              <a:t> :- </a:t>
            </a:r>
            <a:r>
              <a:rPr lang="hi-IN" sz="3100" dirty="0" smtClean="0"/>
              <a:t>किसी </a:t>
            </a:r>
            <a:r>
              <a:rPr lang="en-IN" sz="3100" dirty="0" smtClean="0"/>
              <a:t>element </a:t>
            </a:r>
            <a:r>
              <a:rPr lang="hi-IN" sz="3100" dirty="0" smtClean="0"/>
              <a:t>के </a:t>
            </a:r>
            <a:r>
              <a:rPr lang="en-IN" sz="3100" dirty="0" smtClean="0"/>
              <a:t>text </a:t>
            </a:r>
            <a:r>
              <a:rPr lang="hi-IN" sz="3100" dirty="0" smtClean="0"/>
              <a:t>को </a:t>
            </a:r>
            <a:r>
              <a:rPr lang="en-IN" sz="3100" dirty="0" err="1" smtClean="0"/>
              <a:t>color</a:t>
            </a:r>
            <a:r>
              <a:rPr lang="en-IN" sz="3100" dirty="0" smtClean="0"/>
              <a:t> </a:t>
            </a:r>
            <a:r>
              <a:rPr lang="hi-IN" sz="3100" dirty="0" smtClean="0"/>
              <a:t>देने के लिए यह प्रापर्टी </a:t>
            </a:r>
            <a:r>
              <a:rPr lang="en-IN" sz="3100" dirty="0" smtClean="0"/>
              <a:t>use </a:t>
            </a:r>
            <a:r>
              <a:rPr lang="hi-IN" sz="3100" dirty="0" smtClean="0"/>
              <a:t>करते हैं।</a:t>
            </a:r>
          </a:p>
          <a:p>
            <a:r>
              <a:rPr lang="en-IN" sz="3100" dirty="0" smtClean="0"/>
              <a:t>background-</a:t>
            </a:r>
            <a:r>
              <a:rPr lang="en-IN" sz="3100" dirty="0" err="1" smtClean="0"/>
              <a:t>color</a:t>
            </a:r>
            <a:r>
              <a:rPr lang="en-IN" sz="3100" dirty="0" smtClean="0"/>
              <a:t> :- </a:t>
            </a:r>
            <a:r>
              <a:rPr lang="hi-IN" sz="3100" dirty="0" smtClean="0"/>
              <a:t>किसी </a:t>
            </a:r>
            <a:r>
              <a:rPr lang="en-IN" sz="3100" dirty="0" smtClean="0"/>
              <a:t>element </a:t>
            </a:r>
            <a:r>
              <a:rPr lang="hi-IN" sz="3100" dirty="0" smtClean="0"/>
              <a:t>के </a:t>
            </a:r>
            <a:r>
              <a:rPr lang="en-IN" sz="3100" dirty="0" smtClean="0"/>
              <a:t>background </a:t>
            </a:r>
            <a:r>
              <a:rPr lang="hi-IN" sz="3100" dirty="0" smtClean="0"/>
              <a:t>का </a:t>
            </a:r>
            <a:r>
              <a:rPr lang="en-IN" sz="3100" dirty="0" err="1" smtClean="0"/>
              <a:t>color</a:t>
            </a:r>
            <a:r>
              <a:rPr lang="en-IN" sz="3100" dirty="0" smtClean="0"/>
              <a:t> change </a:t>
            </a:r>
            <a:r>
              <a:rPr lang="hi-IN" sz="3100" dirty="0" smtClean="0"/>
              <a:t>करने के लिए यह प्रापर्टी </a:t>
            </a:r>
            <a:r>
              <a:rPr lang="en-IN" sz="3100" dirty="0" smtClean="0"/>
              <a:t>use </a:t>
            </a:r>
            <a:r>
              <a:rPr lang="hi-IN" sz="3100" dirty="0" smtClean="0"/>
              <a:t>करते हैं।</a:t>
            </a:r>
          </a:p>
          <a:p>
            <a:r>
              <a:rPr lang="en-IN" sz="3100" dirty="0" smtClean="0"/>
              <a:t>border :- </a:t>
            </a:r>
            <a:r>
              <a:rPr lang="hi-IN" sz="3100" dirty="0" smtClean="0"/>
              <a:t>किसी </a:t>
            </a:r>
            <a:r>
              <a:rPr lang="en-IN" sz="3100" dirty="0" smtClean="0"/>
              <a:t>element </a:t>
            </a:r>
            <a:r>
              <a:rPr lang="hi-IN" sz="3100" dirty="0" smtClean="0"/>
              <a:t>की बार्डर बनाने के लिए इसे </a:t>
            </a:r>
            <a:r>
              <a:rPr lang="en-IN" sz="3100" dirty="0" smtClean="0"/>
              <a:t>use </a:t>
            </a:r>
            <a:r>
              <a:rPr lang="hi-IN" sz="3100" dirty="0" smtClean="0"/>
              <a:t>करते हैं।</a:t>
            </a:r>
          </a:p>
          <a:p>
            <a:r>
              <a:rPr lang="hi-IN" sz="3100" dirty="0" smtClean="0"/>
              <a:t>इसमें हम तीन चीजे </a:t>
            </a:r>
            <a:r>
              <a:rPr lang="en-IN" sz="3100" dirty="0" smtClean="0"/>
              <a:t>define </a:t>
            </a:r>
            <a:r>
              <a:rPr lang="hi-IN" sz="3100" dirty="0" smtClean="0"/>
              <a:t>करते हैं। बार्डर की मोटाई, उसकी स्‍टाइल और उसका रंग।</a:t>
            </a:r>
          </a:p>
          <a:p>
            <a:pPr>
              <a:buNone/>
            </a:pPr>
            <a:endParaRPr lang="en-IN"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352928" cy="6408712"/>
          </a:xfrm>
        </p:spPr>
        <p:txBody>
          <a:bodyPr>
            <a:normAutofit fontScale="77500" lnSpcReduction="20000"/>
          </a:bodyPr>
          <a:lstStyle/>
          <a:p>
            <a:pPr>
              <a:buNone/>
            </a:pPr>
            <a:r>
              <a:rPr lang="en-IN" dirty="0" smtClean="0"/>
              <a:t>For e.g. </a:t>
            </a:r>
            <a:r>
              <a:rPr lang="hi-IN" dirty="0" smtClean="0"/>
              <a:t>हमारे पास एक </a:t>
            </a:r>
            <a:r>
              <a:rPr lang="en-IN" dirty="0" smtClean="0"/>
              <a:t>div </a:t>
            </a:r>
            <a:r>
              <a:rPr lang="hi-IN" dirty="0" smtClean="0"/>
              <a:t>हैं जिनकी </a:t>
            </a:r>
            <a:r>
              <a:rPr lang="en-IN" dirty="0" smtClean="0"/>
              <a:t>id “</a:t>
            </a:r>
            <a:r>
              <a:rPr lang="en-IN" dirty="0" err="1" smtClean="0"/>
              <a:t>mybox</a:t>
            </a:r>
            <a:r>
              <a:rPr lang="en-IN" dirty="0" smtClean="0"/>
              <a:t>” </a:t>
            </a:r>
            <a:r>
              <a:rPr lang="hi-IN" dirty="0" smtClean="0"/>
              <a:t>हैं। इसमें हम समझते हैं कि कितने तरीके से हम बार्डर दे सकते हैं।</a:t>
            </a:r>
          </a:p>
          <a:p>
            <a:pPr>
              <a:buNone/>
            </a:pPr>
            <a:r>
              <a:rPr lang="hi-IN" dirty="0" smtClean="0"/>
              <a:t>&lt;</a:t>
            </a:r>
            <a:r>
              <a:rPr lang="en-IN" dirty="0" smtClean="0"/>
              <a:t>div id = “</a:t>
            </a:r>
            <a:r>
              <a:rPr lang="en-IN" dirty="0" err="1" smtClean="0"/>
              <a:t>mybox</a:t>
            </a:r>
            <a:r>
              <a:rPr lang="en-IN" dirty="0" smtClean="0"/>
              <a:t>”&gt;This is a test&lt;/div&gt;</a:t>
            </a:r>
          </a:p>
          <a:p>
            <a:pPr>
              <a:buNone/>
            </a:pPr>
            <a:r>
              <a:rPr lang="hi-IN" dirty="0" smtClean="0"/>
              <a:t>इस </a:t>
            </a:r>
            <a:r>
              <a:rPr lang="en-IN" dirty="0" smtClean="0"/>
              <a:t>div </a:t>
            </a:r>
            <a:r>
              <a:rPr lang="hi-IN" dirty="0" smtClean="0"/>
              <a:t>पर हम </a:t>
            </a:r>
            <a:r>
              <a:rPr lang="en-IN" dirty="0" smtClean="0"/>
              <a:t>internal CSS apply </a:t>
            </a:r>
            <a:r>
              <a:rPr lang="hi-IN" dirty="0" smtClean="0"/>
              <a:t>कर रहे हैं।</a:t>
            </a:r>
          </a:p>
          <a:p>
            <a:pPr>
              <a:buNone/>
            </a:pPr>
            <a:r>
              <a:rPr lang="hi-IN" dirty="0" smtClean="0"/>
              <a:t>&lt;</a:t>
            </a:r>
            <a:r>
              <a:rPr lang="en-IN" dirty="0" smtClean="0"/>
              <a:t>style&gt;</a:t>
            </a:r>
            <a:br>
              <a:rPr lang="en-IN" dirty="0" smtClean="0"/>
            </a:br>
            <a:r>
              <a:rPr lang="en-IN" dirty="0" smtClean="0"/>
              <a:t>#</a:t>
            </a:r>
            <a:r>
              <a:rPr lang="en-IN" dirty="0" err="1" smtClean="0"/>
              <a:t>mybox</a:t>
            </a:r>
            <a:r>
              <a:rPr lang="en-IN" dirty="0" smtClean="0"/>
              <a:t/>
            </a:r>
            <a:br>
              <a:rPr lang="en-IN" dirty="0" smtClean="0"/>
            </a:br>
            <a:r>
              <a:rPr lang="en-IN" dirty="0" smtClean="0"/>
              <a:t>{</a:t>
            </a:r>
            <a:br>
              <a:rPr lang="en-IN" dirty="0" smtClean="0"/>
            </a:br>
            <a:r>
              <a:rPr lang="en-IN" dirty="0" smtClean="0"/>
              <a:t>border: 1px solid black;</a:t>
            </a:r>
            <a:br>
              <a:rPr lang="en-IN" dirty="0" smtClean="0"/>
            </a:br>
            <a:r>
              <a:rPr lang="en-IN" dirty="0" smtClean="0"/>
              <a:t>}</a:t>
            </a:r>
            <a:br>
              <a:rPr lang="en-IN" dirty="0" smtClean="0"/>
            </a:br>
            <a:r>
              <a:rPr lang="en-IN" dirty="0" smtClean="0"/>
              <a:t>&lt;/style&gt;</a:t>
            </a:r>
          </a:p>
          <a:p>
            <a:pPr>
              <a:buNone/>
            </a:pPr>
            <a:r>
              <a:rPr lang="hi-IN" dirty="0" smtClean="0"/>
              <a:t>इस </a:t>
            </a:r>
            <a:r>
              <a:rPr lang="en-IN" dirty="0" smtClean="0"/>
              <a:t>case</a:t>
            </a:r>
            <a:r>
              <a:rPr lang="hi-IN" dirty="0" smtClean="0"/>
              <a:t>में 1</a:t>
            </a:r>
            <a:r>
              <a:rPr lang="en-IN" dirty="0" err="1" smtClean="0"/>
              <a:t>px</a:t>
            </a:r>
            <a:r>
              <a:rPr lang="en-IN" dirty="0" smtClean="0"/>
              <a:t> border </a:t>
            </a:r>
            <a:r>
              <a:rPr lang="hi-IN" dirty="0" smtClean="0"/>
              <a:t>की मोटाई होगी, </a:t>
            </a:r>
            <a:r>
              <a:rPr lang="en-IN" dirty="0" smtClean="0"/>
              <a:t>solid </a:t>
            </a:r>
            <a:r>
              <a:rPr lang="hi-IN" dirty="0" smtClean="0"/>
              <a:t>उसकी स्‍टाइल होगा और रंग </a:t>
            </a:r>
            <a:r>
              <a:rPr lang="en-IN" dirty="0" smtClean="0"/>
              <a:t>black </a:t>
            </a:r>
            <a:r>
              <a:rPr lang="hi-IN" dirty="0" smtClean="0"/>
              <a:t>होगा। हम बार्डर की मोटाई को </a:t>
            </a:r>
            <a:r>
              <a:rPr lang="en-IN" dirty="0" smtClean="0"/>
              <a:t>pixels (</a:t>
            </a:r>
            <a:r>
              <a:rPr lang="en-IN" dirty="0" err="1" smtClean="0"/>
              <a:t>px</a:t>
            </a:r>
            <a:r>
              <a:rPr lang="en-IN" dirty="0" smtClean="0"/>
              <a:t>) </a:t>
            </a:r>
            <a:r>
              <a:rPr lang="hi-IN" dirty="0" smtClean="0"/>
              <a:t>के द्वारा बढ़ा या घटा सकते हैं। जैसे 1</a:t>
            </a:r>
            <a:r>
              <a:rPr lang="en-IN" dirty="0" err="1" smtClean="0"/>
              <a:t>px</a:t>
            </a:r>
            <a:r>
              <a:rPr lang="en-IN" dirty="0" smtClean="0"/>
              <a:t>, 5px, 2px, 10px, etc. </a:t>
            </a:r>
            <a:r>
              <a:rPr lang="hi-IN" dirty="0" smtClean="0"/>
              <a:t>और बार्डर की स्‍टाईल व रंग भी विभिन्‍न दे सकते हैं। जैसे –</a:t>
            </a:r>
          </a:p>
          <a:p>
            <a:pPr>
              <a:buNone/>
            </a:pPr>
            <a:r>
              <a:rPr lang="hi-IN" dirty="0" smtClean="0"/>
              <a:t>2</a:t>
            </a:r>
            <a:r>
              <a:rPr lang="en-IN" dirty="0" err="1" smtClean="0"/>
              <a:t>px</a:t>
            </a:r>
            <a:r>
              <a:rPr lang="en-IN" dirty="0" smtClean="0"/>
              <a:t> solid blue;</a:t>
            </a:r>
            <a:br>
              <a:rPr lang="en-IN" dirty="0" smtClean="0"/>
            </a:br>
            <a:r>
              <a:rPr lang="en-IN" dirty="0" smtClean="0"/>
              <a:t>5px dotted red;</a:t>
            </a:r>
            <a:br>
              <a:rPr lang="en-IN" dirty="0" smtClean="0"/>
            </a:br>
            <a:r>
              <a:rPr lang="en-IN" dirty="0" smtClean="0"/>
              <a:t>4px dotted green;</a:t>
            </a:r>
            <a:br>
              <a:rPr lang="en-IN" dirty="0" smtClean="0"/>
            </a:br>
            <a:r>
              <a:rPr lang="en-IN" dirty="0" smtClean="0"/>
              <a:t>10px double gray;</a:t>
            </a:r>
          </a:p>
          <a:p>
            <a:endParaRPr lang="en-IN"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1520" y="692696"/>
            <a:ext cx="8589640" cy="5040560"/>
          </a:xfrm>
        </p:spPr>
        <p:txBody>
          <a:bodyPr>
            <a:normAutofit lnSpcReduction="10000"/>
          </a:bodyPr>
          <a:lstStyle/>
          <a:p>
            <a:pPr>
              <a:buNone/>
            </a:pPr>
            <a:r>
              <a:rPr lang="en-IN" sz="2200" dirty="0" smtClean="0"/>
              <a:t>“border” property </a:t>
            </a:r>
            <a:r>
              <a:rPr lang="hi-IN" sz="2200" dirty="0" smtClean="0"/>
              <a:t>से हम एक बार में बार्डर की मोटाई, स्‍टाईल व रंग दे सकते हैं। परन्‍तु यदि हम चाहें तो बार्डर की अलग-अलग प्रापर्टी भी दे सकते हैं –</a:t>
            </a:r>
          </a:p>
          <a:p>
            <a:pPr>
              <a:buNone/>
            </a:pPr>
            <a:r>
              <a:rPr lang="en-IN" sz="2200" dirty="0" smtClean="0"/>
              <a:t>border–width:– </a:t>
            </a:r>
            <a:r>
              <a:rPr lang="hi-IN" sz="2200" dirty="0" smtClean="0"/>
              <a:t>बार्डर की मोटाई देने के लिए।</a:t>
            </a:r>
          </a:p>
          <a:p>
            <a:pPr>
              <a:buNone/>
            </a:pPr>
            <a:r>
              <a:rPr lang="en-IN" sz="2200" dirty="0" smtClean="0"/>
              <a:t>border–style:– </a:t>
            </a:r>
            <a:r>
              <a:rPr lang="hi-IN" sz="2200" dirty="0" smtClean="0"/>
              <a:t>बार्डर की स्‍टाइल देने के लिए।</a:t>
            </a:r>
          </a:p>
          <a:p>
            <a:pPr>
              <a:buNone/>
            </a:pPr>
            <a:r>
              <a:rPr lang="en-IN" sz="2200" dirty="0" smtClean="0"/>
              <a:t>border–</a:t>
            </a:r>
            <a:r>
              <a:rPr lang="en-IN" sz="2200" dirty="0" err="1" smtClean="0"/>
              <a:t>color</a:t>
            </a:r>
            <a:r>
              <a:rPr lang="en-IN" sz="2200" dirty="0" smtClean="0"/>
              <a:t>:– </a:t>
            </a:r>
            <a:r>
              <a:rPr lang="hi-IN" sz="2200" dirty="0" smtClean="0"/>
              <a:t>बार्डर का रंग देने के लिए।</a:t>
            </a:r>
          </a:p>
          <a:p>
            <a:pPr>
              <a:buNone/>
            </a:pPr>
            <a:r>
              <a:rPr lang="en-IN" sz="2600" dirty="0" smtClean="0"/>
              <a:t>For e.g.</a:t>
            </a:r>
          </a:p>
          <a:p>
            <a:pPr>
              <a:buNone/>
            </a:pPr>
            <a:r>
              <a:rPr lang="en-IN" sz="2600" dirty="0" smtClean="0"/>
              <a:t>#</a:t>
            </a:r>
            <a:r>
              <a:rPr lang="en-IN" sz="2600" dirty="0" err="1" smtClean="0"/>
              <a:t>mybox</a:t>
            </a:r>
            <a:r>
              <a:rPr lang="en-IN" sz="2600" dirty="0" smtClean="0"/>
              <a:t/>
            </a:r>
            <a:br>
              <a:rPr lang="en-IN" sz="2600" dirty="0" smtClean="0"/>
            </a:br>
            <a:r>
              <a:rPr lang="en-IN" sz="2600" dirty="0" smtClean="0"/>
              <a:t>{</a:t>
            </a:r>
            <a:br>
              <a:rPr lang="en-IN" sz="2600" dirty="0" smtClean="0"/>
            </a:br>
            <a:r>
              <a:rPr lang="en-IN" sz="2600" dirty="0" smtClean="0"/>
              <a:t>border -width : 2px;</a:t>
            </a:r>
            <a:br>
              <a:rPr lang="en-IN" sz="2600" dirty="0" smtClean="0"/>
            </a:br>
            <a:r>
              <a:rPr lang="en-IN" sz="2600" dirty="0" smtClean="0"/>
              <a:t>border–style : solid;</a:t>
            </a:r>
            <a:br>
              <a:rPr lang="en-IN" sz="2600" dirty="0" smtClean="0"/>
            </a:br>
            <a:r>
              <a:rPr lang="en-IN" sz="2600" dirty="0" smtClean="0"/>
              <a:t>border–</a:t>
            </a:r>
            <a:r>
              <a:rPr lang="en-IN" sz="2600" dirty="0" err="1" smtClean="0"/>
              <a:t>color</a:t>
            </a:r>
            <a:r>
              <a:rPr lang="en-IN" sz="2600" dirty="0" smtClean="0"/>
              <a:t> : red;</a:t>
            </a:r>
            <a:br>
              <a:rPr lang="en-IN" sz="2600" dirty="0" smtClean="0"/>
            </a:br>
            <a:r>
              <a:rPr lang="en-IN" sz="2600" dirty="0" smtClean="0"/>
              <a:t>}</a:t>
            </a:r>
          </a:p>
          <a:p>
            <a:pPr>
              <a:buNone/>
            </a:pPr>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3528" y="260648"/>
            <a:ext cx="8568952" cy="6597352"/>
          </a:xfrm>
        </p:spPr>
        <p:txBody>
          <a:bodyPr>
            <a:normAutofit fontScale="62500" lnSpcReduction="20000"/>
          </a:bodyPr>
          <a:lstStyle/>
          <a:p>
            <a:pPr>
              <a:buNone/>
            </a:pPr>
            <a:r>
              <a:rPr lang="hi-IN" sz="4200" dirty="0" smtClean="0"/>
              <a:t>हम किसी </a:t>
            </a:r>
            <a:r>
              <a:rPr lang="en-IN" sz="4200" dirty="0" smtClean="0"/>
              <a:t>element </a:t>
            </a:r>
            <a:r>
              <a:rPr lang="hi-IN" sz="4200" dirty="0" smtClean="0"/>
              <a:t>को चारों तरफ अलग-अलग </a:t>
            </a:r>
            <a:r>
              <a:rPr lang="en-IN" sz="4200" dirty="0" smtClean="0"/>
              <a:t>border </a:t>
            </a:r>
            <a:r>
              <a:rPr lang="hi-IN" sz="4200" dirty="0" smtClean="0"/>
              <a:t>भी दे सकते हैं। उदाहरण के लिए यदि हमें हमारी </a:t>
            </a:r>
            <a:r>
              <a:rPr lang="en-IN" sz="4200" dirty="0" smtClean="0"/>
              <a:t>div </a:t>
            </a:r>
            <a:r>
              <a:rPr lang="hi-IN" sz="4200" dirty="0" smtClean="0"/>
              <a:t>को सिर्फ </a:t>
            </a:r>
            <a:r>
              <a:rPr lang="en-IN" sz="4200" dirty="0" smtClean="0"/>
              <a:t>top border </a:t>
            </a:r>
            <a:r>
              <a:rPr lang="hi-IN" sz="4200" dirty="0" smtClean="0"/>
              <a:t>देनो हो तो हम लिखेंगे।</a:t>
            </a:r>
          </a:p>
          <a:p>
            <a:pPr>
              <a:buNone/>
            </a:pPr>
            <a:r>
              <a:rPr lang="hi-IN" sz="4200" dirty="0" smtClean="0"/>
              <a:t>#</a:t>
            </a:r>
            <a:r>
              <a:rPr lang="en-IN" sz="4200" dirty="0" err="1" smtClean="0"/>
              <a:t>mybox</a:t>
            </a:r>
            <a:r>
              <a:rPr lang="en-IN" sz="4200" dirty="0" smtClean="0"/>
              <a:t/>
            </a:r>
            <a:br>
              <a:rPr lang="en-IN" sz="4200" dirty="0" smtClean="0"/>
            </a:br>
            <a:r>
              <a:rPr lang="en-IN" sz="4200" dirty="0" smtClean="0"/>
              <a:t>{</a:t>
            </a:r>
            <a:br>
              <a:rPr lang="en-IN" sz="4200" dirty="0" smtClean="0"/>
            </a:br>
            <a:r>
              <a:rPr lang="en-IN" sz="4200" dirty="0" smtClean="0"/>
              <a:t>border–top : 2px solid black;</a:t>
            </a:r>
            <a:br>
              <a:rPr lang="en-IN" sz="4200" dirty="0" smtClean="0"/>
            </a:br>
            <a:r>
              <a:rPr lang="en-IN" sz="4200" dirty="0" smtClean="0"/>
              <a:t>}</a:t>
            </a:r>
          </a:p>
          <a:p>
            <a:pPr>
              <a:buNone/>
            </a:pPr>
            <a:endParaRPr lang="en-IN" sz="5100" dirty="0" smtClean="0"/>
          </a:p>
          <a:p>
            <a:pPr>
              <a:buNone/>
            </a:pPr>
            <a:r>
              <a:rPr lang="en-IN" sz="5100" dirty="0" smtClean="0"/>
              <a:t> </a:t>
            </a:r>
            <a:r>
              <a:rPr lang="en-IN" sz="5100" b="1" dirty="0" smtClean="0"/>
              <a:t>margin</a:t>
            </a:r>
            <a:r>
              <a:rPr lang="en-IN" sz="4200" dirty="0" smtClean="0"/>
              <a:t>:- </a:t>
            </a:r>
            <a:r>
              <a:rPr lang="hi-IN" sz="4200" dirty="0" smtClean="0"/>
              <a:t>इस </a:t>
            </a:r>
            <a:r>
              <a:rPr lang="en-IN" sz="4200" dirty="0" smtClean="0"/>
              <a:t>property </a:t>
            </a:r>
            <a:r>
              <a:rPr lang="hi-IN" sz="4200" dirty="0" smtClean="0"/>
              <a:t>का उपयोग </a:t>
            </a:r>
            <a:r>
              <a:rPr lang="en-IN" sz="4200" dirty="0" smtClean="0"/>
              <a:t>elements </a:t>
            </a:r>
            <a:r>
              <a:rPr lang="hi-IN" sz="4200" dirty="0" smtClean="0"/>
              <a:t>के चारों तरफ </a:t>
            </a:r>
            <a:r>
              <a:rPr lang="en-IN" sz="4200" dirty="0" smtClean="0"/>
              <a:t>space create </a:t>
            </a:r>
            <a:r>
              <a:rPr lang="hi-IN" sz="4200" dirty="0" smtClean="0"/>
              <a:t>करने के लिए होता हैं।</a:t>
            </a:r>
          </a:p>
          <a:p>
            <a:pPr>
              <a:buNone/>
            </a:pPr>
            <a:r>
              <a:rPr lang="hi-IN" sz="4200" dirty="0" smtClean="0"/>
              <a:t>किसी भी </a:t>
            </a:r>
            <a:r>
              <a:rPr lang="en-IN" sz="4200" dirty="0" smtClean="0"/>
              <a:t>element </a:t>
            </a:r>
            <a:r>
              <a:rPr lang="hi-IN" sz="4200" dirty="0" smtClean="0"/>
              <a:t>की </a:t>
            </a:r>
            <a:r>
              <a:rPr lang="en-IN" sz="4200" dirty="0" smtClean="0"/>
              <a:t>margin adjust </a:t>
            </a:r>
            <a:r>
              <a:rPr lang="hi-IN" sz="4200" dirty="0" smtClean="0"/>
              <a:t>करने के लिए विभिन्‍न प्रापट्रीज होती हैं।</a:t>
            </a:r>
          </a:p>
          <a:p>
            <a:pPr>
              <a:buNone/>
            </a:pPr>
            <a:r>
              <a:rPr lang="en-IN" sz="4200" dirty="0" smtClean="0"/>
              <a:t>margin–top</a:t>
            </a:r>
          </a:p>
          <a:p>
            <a:pPr>
              <a:buNone/>
            </a:pPr>
            <a:r>
              <a:rPr lang="en-IN" sz="4200" dirty="0" smtClean="0"/>
              <a:t>margin–right</a:t>
            </a:r>
          </a:p>
          <a:p>
            <a:pPr>
              <a:buNone/>
            </a:pPr>
            <a:r>
              <a:rPr lang="en-IN" sz="4200" dirty="0" smtClean="0"/>
              <a:t>margin–bottom</a:t>
            </a:r>
          </a:p>
          <a:p>
            <a:pPr>
              <a:buNone/>
            </a:pPr>
            <a:r>
              <a:rPr lang="en-IN" sz="4200" dirty="0" smtClean="0"/>
              <a:t>margin–left</a:t>
            </a:r>
          </a:p>
          <a:p>
            <a:pPr>
              <a:buNone/>
            </a:pPr>
            <a:endParaRPr lang="en-IN" sz="4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408712"/>
          </a:xfrm>
        </p:spPr>
        <p:txBody>
          <a:bodyPr>
            <a:normAutofit/>
          </a:bodyPr>
          <a:lstStyle/>
          <a:p>
            <a:pPr>
              <a:buNone/>
            </a:pPr>
            <a:r>
              <a:rPr lang="en-IN" sz="2000" dirty="0" smtClean="0"/>
              <a:t>margin </a:t>
            </a:r>
            <a:r>
              <a:rPr lang="hi-IN" sz="2000" dirty="0" smtClean="0"/>
              <a:t>प्रापट्रीज की निम्‍न वैल्‍यूज हो सकती हैं –</a:t>
            </a:r>
          </a:p>
          <a:p>
            <a:pPr>
              <a:buNone/>
            </a:pPr>
            <a:r>
              <a:rPr lang="en-IN" sz="2000" b="1" dirty="0" smtClean="0"/>
              <a:t>auto:- </a:t>
            </a:r>
            <a:r>
              <a:rPr lang="hi-IN" sz="2000" dirty="0" smtClean="0"/>
              <a:t>यदि हम किसी </a:t>
            </a:r>
            <a:r>
              <a:rPr lang="en-IN" sz="2000" dirty="0" smtClean="0"/>
              <a:t>element </a:t>
            </a:r>
            <a:r>
              <a:rPr lang="hi-IN" sz="2000" dirty="0" smtClean="0"/>
              <a:t>की </a:t>
            </a:r>
            <a:r>
              <a:rPr lang="en-IN" sz="2000" dirty="0" smtClean="0"/>
              <a:t>margin auto </a:t>
            </a:r>
            <a:r>
              <a:rPr lang="hi-IN" sz="2000" dirty="0" smtClean="0"/>
              <a:t>देते हैं तो वह </a:t>
            </a:r>
            <a:r>
              <a:rPr lang="en-IN" sz="2000" dirty="0" smtClean="0"/>
              <a:t>margin </a:t>
            </a:r>
            <a:r>
              <a:rPr lang="hi-IN" sz="2000" dirty="0" smtClean="0"/>
              <a:t>ब्राऊजर कैल्‍कुलेट करता हैं।</a:t>
            </a:r>
          </a:p>
          <a:p>
            <a:pPr>
              <a:buNone/>
            </a:pPr>
            <a:r>
              <a:rPr lang="en-IN" sz="2000" b="1" dirty="0" smtClean="0"/>
              <a:t>length:- </a:t>
            </a:r>
            <a:r>
              <a:rPr lang="hi-IN" sz="2000" dirty="0" smtClean="0"/>
              <a:t>किसी </a:t>
            </a:r>
            <a:r>
              <a:rPr lang="en-IN" sz="2000" dirty="0" smtClean="0"/>
              <a:t>element </a:t>
            </a:r>
            <a:r>
              <a:rPr lang="hi-IN" sz="2000" dirty="0" smtClean="0"/>
              <a:t>की </a:t>
            </a:r>
            <a:r>
              <a:rPr lang="en-IN" sz="2000" dirty="0" smtClean="0"/>
              <a:t>margin, </a:t>
            </a:r>
            <a:r>
              <a:rPr lang="en-IN" sz="2000" dirty="0" err="1" smtClean="0"/>
              <a:t>px</a:t>
            </a:r>
            <a:r>
              <a:rPr lang="en-IN" sz="2000" dirty="0" smtClean="0"/>
              <a:t>, pt, </a:t>
            </a:r>
            <a:r>
              <a:rPr lang="hi-IN" sz="2000" dirty="0" smtClean="0"/>
              <a:t>या </a:t>
            </a:r>
            <a:r>
              <a:rPr lang="en-IN" sz="2000" dirty="0" smtClean="0"/>
              <a:t>cm </a:t>
            </a:r>
            <a:r>
              <a:rPr lang="hi-IN" sz="2000" dirty="0" smtClean="0"/>
              <a:t>के </a:t>
            </a:r>
            <a:r>
              <a:rPr lang="en-IN" sz="2000" dirty="0" smtClean="0"/>
              <a:t>form </a:t>
            </a:r>
            <a:r>
              <a:rPr lang="hi-IN" sz="2000" dirty="0" smtClean="0"/>
              <a:t>में भी दे सकते हैं।</a:t>
            </a:r>
          </a:p>
          <a:p>
            <a:pPr>
              <a:buNone/>
            </a:pPr>
            <a:r>
              <a:rPr lang="hi-IN" sz="2000" dirty="0" smtClean="0"/>
              <a:t>%:- किसी </a:t>
            </a:r>
            <a:r>
              <a:rPr lang="en-IN" sz="2000" dirty="0" smtClean="0"/>
              <a:t>element </a:t>
            </a:r>
            <a:r>
              <a:rPr lang="hi-IN" sz="2000" dirty="0" smtClean="0"/>
              <a:t>की </a:t>
            </a:r>
            <a:r>
              <a:rPr lang="en-IN" sz="2000" dirty="0" smtClean="0"/>
              <a:t>margin % form </a:t>
            </a:r>
            <a:r>
              <a:rPr lang="hi-IN" sz="2000" dirty="0" smtClean="0"/>
              <a:t>में भी दे सकते जो कि उस </a:t>
            </a:r>
            <a:r>
              <a:rPr lang="en-IN" sz="2000" dirty="0" smtClean="0"/>
              <a:t>element </a:t>
            </a:r>
            <a:r>
              <a:rPr lang="hi-IN" sz="2000" dirty="0" smtClean="0"/>
              <a:t>के </a:t>
            </a:r>
            <a:r>
              <a:rPr lang="en-IN" sz="2000" dirty="0" smtClean="0"/>
              <a:t>parent element </a:t>
            </a:r>
            <a:r>
              <a:rPr lang="hi-IN" sz="2000" dirty="0" smtClean="0"/>
              <a:t>की </a:t>
            </a:r>
            <a:r>
              <a:rPr lang="en-IN" sz="2000" dirty="0" smtClean="0"/>
              <a:t>height/width </a:t>
            </a:r>
            <a:r>
              <a:rPr lang="hi-IN" sz="2000" dirty="0" smtClean="0"/>
              <a:t>के हिसाब से कैल्‍कुलेट होती हैं।</a:t>
            </a:r>
          </a:p>
          <a:p>
            <a:pPr>
              <a:buNone/>
            </a:pPr>
            <a:r>
              <a:rPr lang="en-IN" sz="2000" b="1" dirty="0" smtClean="0"/>
              <a:t>Inherit:- </a:t>
            </a:r>
            <a:r>
              <a:rPr lang="hi-IN" sz="2000" dirty="0" smtClean="0"/>
              <a:t>इसके द्वारा कोई </a:t>
            </a:r>
            <a:r>
              <a:rPr lang="en-IN" sz="2000" dirty="0" smtClean="0"/>
              <a:t>element </a:t>
            </a:r>
            <a:r>
              <a:rPr lang="hi-IN" sz="2000" dirty="0" smtClean="0"/>
              <a:t>अपने </a:t>
            </a:r>
            <a:r>
              <a:rPr lang="en-IN" sz="2000" dirty="0" smtClean="0"/>
              <a:t>parent element </a:t>
            </a:r>
            <a:r>
              <a:rPr lang="hi-IN" sz="2000" dirty="0" smtClean="0"/>
              <a:t>की </a:t>
            </a:r>
            <a:r>
              <a:rPr lang="en-IN" sz="2000" dirty="0" smtClean="0"/>
              <a:t>margin </a:t>
            </a:r>
            <a:r>
              <a:rPr lang="hi-IN" sz="2000" dirty="0" smtClean="0"/>
              <a:t>स्‍वंय पर </a:t>
            </a:r>
            <a:r>
              <a:rPr lang="en-IN" sz="2000" dirty="0" smtClean="0"/>
              <a:t>apply </a:t>
            </a:r>
            <a:r>
              <a:rPr lang="hi-IN" sz="2000" dirty="0" smtClean="0"/>
              <a:t>कर सकता हैं।</a:t>
            </a:r>
            <a:endParaRPr lang="en-IN" sz="2000" dirty="0" smtClean="0"/>
          </a:p>
          <a:p>
            <a:pPr>
              <a:buNone/>
            </a:pPr>
            <a:r>
              <a:rPr lang="hi-IN" sz="2000" dirty="0" smtClean="0"/>
              <a:t>निम्‍नलिखित उदाहरण में हम एक &lt;</a:t>
            </a:r>
            <a:r>
              <a:rPr lang="en-IN" sz="2000" dirty="0" smtClean="0"/>
              <a:t>div&gt; element </a:t>
            </a:r>
            <a:r>
              <a:rPr lang="hi-IN" sz="2000" dirty="0" smtClean="0"/>
              <a:t>के चारों तरफ की </a:t>
            </a:r>
            <a:r>
              <a:rPr lang="en-IN" sz="2000" dirty="0" smtClean="0"/>
              <a:t>margin </a:t>
            </a:r>
            <a:r>
              <a:rPr lang="hi-IN" sz="2000" dirty="0" smtClean="0"/>
              <a:t>अलग-अलग सेट कर रहे हैं –</a:t>
            </a:r>
          </a:p>
          <a:p>
            <a:pPr>
              <a:buNone/>
            </a:pPr>
            <a:r>
              <a:rPr lang="en-IN" sz="2800" dirty="0" smtClean="0"/>
              <a:t>div{</a:t>
            </a:r>
            <a:br>
              <a:rPr lang="en-IN" sz="2800" dirty="0" smtClean="0"/>
            </a:br>
            <a:r>
              <a:rPr lang="en-IN" sz="2800" dirty="0" smtClean="0"/>
              <a:t>margin–top: 100px;</a:t>
            </a:r>
            <a:br>
              <a:rPr lang="en-IN" sz="2800" dirty="0" smtClean="0"/>
            </a:br>
            <a:r>
              <a:rPr lang="en-IN" sz="2800" dirty="0" smtClean="0"/>
              <a:t>margin–bottom: 100px;</a:t>
            </a:r>
            <a:br>
              <a:rPr lang="en-IN" sz="2800" dirty="0" smtClean="0"/>
            </a:br>
            <a:r>
              <a:rPr lang="en-IN" sz="2800" dirty="0" smtClean="0"/>
              <a:t>margin–right: 150px;</a:t>
            </a:r>
            <a:br>
              <a:rPr lang="en-IN" sz="2800" dirty="0" smtClean="0"/>
            </a:br>
            <a:r>
              <a:rPr lang="en-IN" sz="2800" dirty="0" smtClean="0"/>
              <a:t>margin–left: 80px;</a:t>
            </a:r>
            <a:br>
              <a:rPr lang="en-IN" sz="2800" dirty="0" smtClean="0"/>
            </a:br>
            <a:r>
              <a:rPr lang="en-IN" sz="2800" dirty="0" smtClean="0"/>
              <a:t>}</a:t>
            </a:r>
          </a:p>
          <a:p>
            <a:pPr>
              <a:buNone/>
            </a:pPr>
            <a:endParaRPr lang="hi-IN" sz="2000" dirty="0" smtClean="0"/>
          </a:p>
          <a:p>
            <a:pPr>
              <a:buNone/>
            </a:pPr>
            <a:endParaRPr lang="en-IN"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408712"/>
          </a:xfrm>
        </p:spPr>
        <p:txBody>
          <a:bodyPr>
            <a:normAutofit fontScale="92500" lnSpcReduction="20000"/>
          </a:bodyPr>
          <a:lstStyle/>
          <a:p>
            <a:r>
              <a:rPr lang="en-IN" b="1" dirty="0" smtClean="0"/>
              <a:t>Padding:-</a:t>
            </a:r>
            <a:endParaRPr lang="en-IN" dirty="0" smtClean="0"/>
          </a:p>
          <a:p>
            <a:pPr>
              <a:buNone/>
            </a:pPr>
            <a:r>
              <a:rPr lang="en-IN" sz="2000" dirty="0" smtClean="0"/>
              <a:t>Padding </a:t>
            </a:r>
            <a:r>
              <a:rPr lang="hi-IN" sz="2000" dirty="0" smtClean="0"/>
              <a:t>को हम किसी </a:t>
            </a:r>
            <a:r>
              <a:rPr lang="en-IN" sz="2000" dirty="0" smtClean="0"/>
              <a:t>element </a:t>
            </a:r>
            <a:r>
              <a:rPr lang="hi-IN" sz="2000" dirty="0" smtClean="0"/>
              <a:t>के </a:t>
            </a:r>
            <a:r>
              <a:rPr lang="en-IN" sz="2000" dirty="0" smtClean="0"/>
              <a:t>border </a:t>
            </a:r>
            <a:r>
              <a:rPr lang="hi-IN" sz="2000" dirty="0" smtClean="0"/>
              <a:t>के अंदर के </a:t>
            </a:r>
            <a:r>
              <a:rPr lang="en-IN" sz="2000" dirty="0" smtClean="0"/>
              <a:t>space </a:t>
            </a:r>
            <a:r>
              <a:rPr lang="hi-IN" sz="2000" dirty="0" smtClean="0"/>
              <a:t>के रूप में </a:t>
            </a:r>
            <a:r>
              <a:rPr lang="en-IN" sz="2000" dirty="0" smtClean="0"/>
              <a:t>define </a:t>
            </a:r>
            <a:r>
              <a:rPr lang="hi-IN" sz="2000" dirty="0" smtClean="0"/>
              <a:t>कर सकते हैं। ध्‍यान रखने वाली बात हैं कि हर एक </a:t>
            </a:r>
            <a:r>
              <a:rPr lang="en-IN" sz="2000" dirty="0" smtClean="0"/>
              <a:t>html element </a:t>
            </a:r>
            <a:r>
              <a:rPr lang="hi-IN" sz="2000" dirty="0" smtClean="0"/>
              <a:t>की </a:t>
            </a:r>
            <a:r>
              <a:rPr lang="en-IN" sz="2000" dirty="0" smtClean="0"/>
              <a:t>border </a:t>
            </a:r>
            <a:r>
              <a:rPr lang="hi-IN" sz="2000" dirty="0" smtClean="0"/>
              <a:t>होती हैं जिसे हम उसकी </a:t>
            </a:r>
            <a:r>
              <a:rPr lang="en-IN" sz="2000" dirty="0" smtClean="0"/>
              <a:t>border property </a:t>
            </a:r>
            <a:r>
              <a:rPr lang="hi-IN" sz="2000" dirty="0" smtClean="0"/>
              <a:t>के द्वारा </a:t>
            </a:r>
            <a:r>
              <a:rPr lang="en-IN" sz="2000" dirty="0" smtClean="0"/>
              <a:t>show </a:t>
            </a:r>
            <a:r>
              <a:rPr lang="hi-IN" sz="2000" dirty="0" smtClean="0"/>
              <a:t>कर सकते हैं। किसी </a:t>
            </a:r>
            <a:r>
              <a:rPr lang="en-IN" sz="2000" dirty="0" smtClean="0"/>
              <a:t>element </a:t>
            </a:r>
            <a:r>
              <a:rPr lang="hi-IN" sz="2000" dirty="0" smtClean="0"/>
              <a:t>की </a:t>
            </a:r>
            <a:r>
              <a:rPr lang="en-IN" sz="2000" dirty="0" smtClean="0"/>
              <a:t>padding set </a:t>
            </a:r>
            <a:r>
              <a:rPr lang="hi-IN" sz="2000" dirty="0" smtClean="0"/>
              <a:t>करने के लिए </a:t>
            </a:r>
            <a:r>
              <a:rPr lang="en-IN" sz="2000" dirty="0" smtClean="0"/>
              <a:t>CSS </a:t>
            </a:r>
            <a:r>
              <a:rPr lang="hi-IN" sz="2000" dirty="0" smtClean="0"/>
              <a:t>की चार प्रापर्टीज होती हैं जिनसे आप हर एक </a:t>
            </a:r>
            <a:r>
              <a:rPr lang="en-IN" sz="2000" dirty="0" smtClean="0"/>
              <a:t>side </a:t>
            </a:r>
            <a:r>
              <a:rPr lang="hi-IN" sz="2000" dirty="0" smtClean="0"/>
              <a:t>की </a:t>
            </a:r>
            <a:r>
              <a:rPr lang="en-IN" sz="2000" dirty="0" smtClean="0"/>
              <a:t>padding </a:t>
            </a:r>
            <a:r>
              <a:rPr lang="hi-IN" sz="2000" dirty="0" smtClean="0"/>
              <a:t>स्‍वतंत्र रूप से दे सकते हैं।</a:t>
            </a:r>
          </a:p>
          <a:p>
            <a:pPr>
              <a:buNone/>
            </a:pPr>
            <a:r>
              <a:rPr lang="en-IN" sz="2000" dirty="0" smtClean="0"/>
              <a:t>For e.g.</a:t>
            </a:r>
          </a:p>
          <a:p>
            <a:pPr>
              <a:buNone/>
            </a:pPr>
            <a:r>
              <a:rPr lang="en-IN" sz="2000" dirty="0" smtClean="0"/>
              <a:t>p{</a:t>
            </a:r>
            <a:br>
              <a:rPr lang="en-IN" sz="2000" dirty="0" smtClean="0"/>
            </a:br>
            <a:r>
              <a:rPr lang="en-IN" sz="2000" dirty="0" smtClean="0"/>
              <a:t>padding–left : 25px;</a:t>
            </a:r>
            <a:br>
              <a:rPr lang="en-IN" sz="2000" dirty="0" smtClean="0"/>
            </a:br>
            <a:r>
              <a:rPr lang="en-IN" sz="2000" dirty="0" smtClean="0"/>
              <a:t>}</a:t>
            </a:r>
          </a:p>
          <a:p>
            <a:pPr>
              <a:buNone/>
            </a:pPr>
            <a:r>
              <a:rPr lang="hi-IN" sz="2000" dirty="0" smtClean="0"/>
              <a:t>इस </a:t>
            </a:r>
            <a:r>
              <a:rPr lang="en-IN" sz="2000" dirty="0" smtClean="0"/>
              <a:t>e.g. </a:t>
            </a:r>
            <a:r>
              <a:rPr lang="hi-IN" sz="2000" dirty="0" smtClean="0"/>
              <a:t>में </a:t>
            </a:r>
            <a:r>
              <a:rPr lang="en-IN" sz="2000" dirty="0" smtClean="0"/>
              <a:t>p element </a:t>
            </a:r>
            <a:r>
              <a:rPr lang="hi-IN" sz="2000" dirty="0" smtClean="0"/>
              <a:t>के </a:t>
            </a:r>
            <a:r>
              <a:rPr lang="en-IN" sz="2000" dirty="0" smtClean="0"/>
              <a:t>left side 25px </a:t>
            </a:r>
            <a:r>
              <a:rPr lang="hi-IN" sz="2000" dirty="0" smtClean="0"/>
              <a:t>का </a:t>
            </a:r>
            <a:r>
              <a:rPr lang="en-IN" sz="2000" dirty="0" smtClean="0"/>
              <a:t>extra space create </a:t>
            </a:r>
            <a:r>
              <a:rPr lang="hi-IN" sz="2000" dirty="0" smtClean="0"/>
              <a:t>हो जाएगा।</a:t>
            </a:r>
            <a:endParaRPr lang="en-IN" sz="2000" dirty="0" smtClean="0"/>
          </a:p>
          <a:p>
            <a:pPr>
              <a:buNone/>
            </a:pPr>
            <a:endParaRPr lang="en-IN" sz="2000" dirty="0" smtClean="0"/>
          </a:p>
          <a:p>
            <a:pPr>
              <a:buNone/>
            </a:pPr>
            <a:r>
              <a:rPr lang="en-IN" sz="2000" dirty="0" smtClean="0"/>
              <a:t>For e.g.</a:t>
            </a:r>
          </a:p>
          <a:p>
            <a:pPr>
              <a:buNone/>
            </a:pPr>
            <a:r>
              <a:rPr lang="hi-IN" sz="2000" dirty="0" smtClean="0"/>
              <a:t>अगर </a:t>
            </a:r>
            <a:r>
              <a:rPr lang="en-IN" sz="2000" dirty="0" smtClean="0"/>
              <a:t>padding </a:t>
            </a:r>
            <a:r>
              <a:rPr lang="hi-IN" sz="2000" dirty="0" smtClean="0"/>
              <a:t>की चार </a:t>
            </a:r>
            <a:r>
              <a:rPr lang="en-IN" sz="2000" dirty="0" smtClean="0"/>
              <a:t>values </a:t>
            </a:r>
            <a:r>
              <a:rPr lang="hi-IN" sz="2000" dirty="0" smtClean="0"/>
              <a:t>हों</a:t>
            </a:r>
          </a:p>
          <a:p>
            <a:pPr>
              <a:buNone/>
            </a:pPr>
            <a:r>
              <a:rPr lang="en-IN" sz="2000" dirty="0" smtClean="0"/>
              <a:t>div{</a:t>
            </a:r>
            <a:br>
              <a:rPr lang="en-IN" sz="2000" dirty="0" smtClean="0"/>
            </a:br>
            <a:r>
              <a:rPr lang="en-IN" sz="2000" dirty="0" smtClean="0"/>
              <a:t>padding: 20px 25px 30px 35px;</a:t>
            </a:r>
            <a:br>
              <a:rPr lang="en-IN" sz="2000" dirty="0" smtClean="0"/>
            </a:br>
            <a:r>
              <a:rPr lang="en-IN" sz="2000" dirty="0" smtClean="0"/>
              <a:t>}</a:t>
            </a:r>
          </a:p>
          <a:p>
            <a:pPr>
              <a:buNone/>
            </a:pPr>
            <a:r>
              <a:rPr lang="hi-IN" sz="2000" dirty="0" smtClean="0"/>
              <a:t>तो –</a:t>
            </a:r>
          </a:p>
          <a:p>
            <a:pPr>
              <a:buNone/>
            </a:pPr>
            <a:r>
              <a:rPr lang="en-IN" sz="2000" dirty="0" smtClean="0"/>
              <a:t>top-padding 20px </a:t>
            </a:r>
            <a:r>
              <a:rPr lang="hi-IN" sz="2000" dirty="0" smtClean="0"/>
              <a:t>हैं।</a:t>
            </a:r>
            <a:br>
              <a:rPr lang="hi-IN" sz="2000" dirty="0" smtClean="0"/>
            </a:br>
            <a:r>
              <a:rPr lang="en-IN" sz="2000" dirty="0" smtClean="0"/>
              <a:t>right-padding 25px </a:t>
            </a:r>
            <a:r>
              <a:rPr lang="hi-IN" sz="2000" dirty="0" smtClean="0"/>
              <a:t>हैं।</a:t>
            </a:r>
            <a:br>
              <a:rPr lang="hi-IN" sz="2000" dirty="0" smtClean="0"/>
            </a:br>
            <a:r>
              <a:rPr lang="en-IN" sz="2000" dirty="0" smtClean="0"/>
              <a:t>bottom-padding 30px </a:t>
            </a:r>
            <a:r>
              <a:rPr lang="hi-IN" sz="2000" dirty="0" smtClean="0"/>
              <a:t>हैं।</a:t>
            </a:r>
            <a:br>
              <a:rPr lang="hi-IN" sz="2000" dirty="0" smtClean="0"/>
            </a:br>
            <a:r>
              <a:rPr lang="en-IN" sz="2000" dirty="0" smtClean="0"/>
              <a:t>left-padding 35px;</a:t>
            </a:r>
          </a:p>
          <a:p>
            <a:pPr>
              <a:buNone/>
            </a:pPr>
            <a:endParaRPr lang="hi-IN" sz="2000" dirty="0" smtClean="0"/>
          </a:p>
          <a:p>
            <a:pPr>
              <a:buNone/>
            </a:pPr>
            <a:endParaRPr lang="en-IN" sz="16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Navigation link in </a:t>
            </a:r>
            <a:r>
              <a:rPr lang="en-IN" dirty="0" err="1" smtClean="0"/>
              <a:t>css</a:t>
            </a:r>
            <a:endParaRPr lang="en-IN" dirty="0"/>
          </a:p>
        </p:txBody>
      </p:sp>
      <p:sp>
        <p:nvSpPr>
          <p:cNvPr id="3" name="Content Placeholder 2"/>
          <p:cNvSpPr>
            <a:spLocks noGrp="1"/>
          </p:cNvSpPr>
          <p:nvPr>
            <p:ph idx="1"/>
          </p:nvPr>
        </p:nvSpPr>
        <p:spPr>
          <a:xfrm>
            <a:off x="467544" y="1196752"/>
            <a:ext cx="8229600" cy="5661248"/>
          </a:xfrm>
        </p:spPr>
        <p:txBody>
          <a:bodyPr>
            <a:normAutofit/>
          </a:bodyPr>
          <a:lstStyle/>
          <a:p>
            <a:pPr>
              <a:buNone/>
            </a:pPr>
            <a:r>
              <a:rPr lang="en-IN" sz="1800" dirty="0" smtClean="0"/>
              <a:t>&lt;html&gt;</a:t>
            </a:r>
          </a:p>
          <a:p>
            <a:pPr>
              <a:buNone/>
            </a:pPr>
            <a:r>
              <a:rPr lang="en-IN" sz="1800" dirty="0" smtClean="0"/>
              <a:t>&lt;head&gt;</a:t>
            </a:r>
          </a:p>
          <a:p>
            <a:pPr>
              <a:buNone/>
            </a:pPr>
            <a:r>
              <a:rPr lang="en-IN" sz="1800" dirty="0" smtClean="0"/>
              <a:t>&lt;style&gt;</a:t>
            </a:r>
          </a:p>
          <a:p>
            <a:pPr>
              <a:buNone/>
            </a:pPr>
            <a:r>
              <a:rPr lang="en-IN" sz="1800" dirty="0" smtClean="0"/>
              <a:t>a {</a:t>
            </a:r>
          </a:p>
          <a:p>
            <a:pPr>
              <a:buNone/>
            </a:pPr>
            <a:r>
              <a:rPr lang="en-IN" sz="1800" dirty="0" smtClean="0"/>
              <a:t>  </a:t>
            </a:r>
            <a:r>
              <a:rPr lang="en-IN" sz="1800" dirty="0" err="1" smtClean="0"/>
              <a:t>color</a:t>
            </a:r>
            <a:r>
              <a:rPr lang="en-IN" sz="1800" dirty="0" smtClean="0"/>
              <a:t>: red;</a:t>
            </a:r>
          </a:p>
          <a:p>
            <a:pPr>
              <a:buNone/>
            </a:pPr>
            <a:r>
              <a:rPr lang="en-IN" sz="1800" dirty="0" smtClean="0"/>
              <a:t>}</a:t>
            </a:r>
          </a:p>
          <a:p>
            <a:pPr>
              <a:buNone/>
            </a:pPr>
            <a:r>
              <a:rPr lang="en-IN" sz="1800" dirty="0" smtClean="0"/>
              <a:t>&lt;/style&gt;</a:t>
            </a:r>
          </a:p>
          <a:p>
            <a:pPr>
              <a:buNone/>
            </a:pPr>
            <a:r>
              <a:rPr lang="en-IN" sz="1800" dirty="0" smtClean="0"/>
              <a:t>&lt;/head&gt;</a:t>
            </a:r>
          </a:p>
          <a:p>
            <a:pPr>
              <a:buNone/>
            </a:pPr>
            <a:r>
              <a:rPr lang="en-IN" sz="1800" dirty="0" smtClean="0"/>
              <a:t>&lt;body&gt;</a:t>
            </a:r>
          </a:p>
          <a:p>
            <a:pPr>
              <a:buNone/>
            </a:pPr>
            <a:r>
              <a:rPr lang="en-IN" sz="1800" dirty="0" smtClean="0"/>
              <a:t>&lt;p&gt;&lt;b&gt;&lt;a </a:t>
            </a:r>
            <a:r>
              <a:rPr lang="en-IN" sz="1800" dirty="0" err="1" smtClean="0"/>
              <a:t>href</a:t>
            </a:r>
            <a:r>
              <a:rPr lang="en-IN" sz="1800" dirty="0" smtClean="0"/>
              <a:t>="</a:t>
            </a:r>
            <a:r>
              <a:rPr lang="en-IN" sz="1800" dirty="0" err="1" smtClean="0"/>
              <a:t>default.asp</a:t>
            </a:r>
            <a:r>
              <a:rPr lang="en-IN" sz="1800" dirty="0" smtClean="0"/>
              <a:t>" target="_blank"&gt;This is a link&lt;/a&gt;&lt;/b&gt;&lt;/p&gt;</a:t>
            </a:r>
          </a:p>
          <a:p>
            <a:pPr>
              <a:buNone/>
            </a:pPr>
            <a:r>
              <a:rPr lang="en-IN" sz="1800" dirty="0" smtClean="0"/>
              <a:t>&lt;/body&gt;</a:t>
            </a:r>
          </a:p>
          <a:p>
            <a:pPr>
              <a:buNone/>
            </a:pPr>
            <a:r>
              <a:rPr lang="en-IN" sz="1800" dirty="0" smtClean="0"/>
              <a:t>&lt;/html&gt;   </a:t>
            </a:r>
          </a:p>
          <a:p>
            <a:pPr algn="ctr">
              <a:buNone/>
            </a:pPr>
            <a:r>
              <a:rPr lang="en-IN" sz="1800" dirty="0" smtClean="0"/>
              <a:t>                                                                           </a:t>
            </a:r>
          </a:p>
          <a:p>
            <a:pPr algn="ctr">
              <a:buNone/>
            </a:pPr>
            <a:r>
              <a:rPr lang="en-IN" sz="1800" b="1" dirty="0" smtClean="0">
                <a:hlinkClick r:id="rId2"/>
              </a:rPr>
              <a:t>Output</a:t>
            </a:r>
          </a:p>
          <a:p>
            <a:pPr algn="ctr">
              <a:buNone/>
            </a:pPr>
            <a:endParaRPr lang="en-IN" sz="1800" b="1" dirty="0" smtClean="0">
              <a:hlinkClick r:id="rId2"/>
            </a:endParaRPr>
          </a:p>
          <a:p>
            <a:pPr algn="ctr">
              <a:buNone/>
            </a:pPr>
            <a:r>
              <a:rPr lang="en-IN" sz="1800" b="1" dirty="0" smtClean="0">
                <a:hlinkClick r:id="rId2"/>
              </a:rPr>
              <a:t>This is a link</a:t>
            </a:r>
            <a:endParaRPr lang="en-IN" sz="1800" dirty="0" smtClean="0"/>
          </a:p>
          <a:p>
            <a:endParaRPr lang="en-IN"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latin typeface="Arial" pitchFamily="34" charset="0"/>
                <a:cs typeface="Arial" pitchFamily="34" charset="0"/>
              </a:rPr>
              <a:t>Creating effects in </a:t>
            </a:r>
            <a:r>
              <a:rPr lang="en-IN" sz="3200" dirty="0" err="1" smtClean="0">
                <a:latin typeface="Arial" pitchFamily="34" charset="0"/>
                <a:cs typeface="Arial" pitchFamily="34" charset="0"/>
              </a:rPr>
              <a:t>css</a:t>
            </a:r>
            <a:endParaRPr lang="en-IN" sz="3200" dirty="0">
              <a:latin typeface="Arial" pitchFamily="34" charset="0"/>
              <a:cs typeface="Arial" pitchFamily="34" charset="0"/>
            </a:endParaRPr>
          </a:p>
        </p:txBody>
      </p:sp>
      <p:pic>
        <p:nvPicPr>
          <p:cNvPr id="1026" name="Picture 2"/>
          <p:cNvPicPr>
            <a:picLocks noGrp="1" noChangeAspect="1" noChangeArrowheads="1"/>
          </p:cNvPicPr>
          <p:nvPr>
            <p:ph idx="1"/>
          </p:nvPr>
        </p:nvPicPr>
        <p:blipFill>
          <a:blip r:embed="rId2" cstate="print"/>
          <a:srcRect t="22906" r="-184" b="726"/>
          <a:stretch>
            <a:fillRect/>
          </a:stretch>
        </p:blipFill>
        <p:spPr bwMode="auto">
          <a:xfrm>
            <a:off x="323528" y="1340768"/>
            <a:ext cx="8640960" cy="5184576"/>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2051" name="Picture 3"/>
          <p:cNvPicPr>
            <a:picLocks noGrp="1" noChangeAspect="1" noChangeArrowheads="1"/>
          </p:cNvPicPr>
          <p:nvPr>
            <p:ph idx="1"/>
          </p:nvPr>
        </p:nvPicPr>
        <p:blipFill>
          <a:blip r:embed="rId2" cstate="print"/>
          <a:srcRect t="21315" r="2592"/>
          <a:stretch>
            <a:fillRect/>
          </a:stretch>
        </p:blipFill>
        <p:spPr bwMode="auto">
          <a:xfrm>
            <a:off x="251520" y="332656"/>
            <a:ext cx="8712968" cy="6264696"/>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3074" name="Picture 2"/>
          <p:cNvPicPr>
            <a:picLocks noGrp="1" noChangeAspect="1" noChangeArrowheads="1"/>
          </p:cNvPicPr>
          <p:nvPr>
            <p:ph idx="1"/>
          </p:nvPr>
        </p:nvPicPr>
        <p:blipFill>
          <a:blip r:embed="rId2" cstate="print"/>
          <a:srcRect t="21668"/>
          <a:stretch>
            <a:fillRect/>
          </a:stretch>
        </p:blipFill>
        <p:spPr bwMode="auto">
          <a:xfrm>
            <a:off x="179513" y="0"/>
            <a:ext cx="8712968" cy="6597352"/>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p:cNvPicPr>
            <a:picLocks noGrp="1" noChangeAspect="1" noChangeArrowheads="1"/>
          </p:cNvPicPr>
          <p:nvPr>
            <p:ph idx="1"/>
          </p:nvPr>
        </p:nvPicPr>
        <p:blipFill>
          <a:blip r:embed="rId2" cstate="print"/>
          <a:srcRect t="23171" r="154"/>
          <a:stretch>
            <a:fillRect/>
          </a:stretch>
        </p:blipFill>
        <p:spPr bwMode="auto">
          <a:xfrm>
            <a:off x="0" y="0"/>
            <a:ext cx="9144000" cy="6597352"/>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3" name="Picture 3"/>
          <p:cNvPicPr>
            <a:picLocks noGrp="1" noChangeAspect="1" noChangeArrowheads="1"/>
          </p:cNvPicPr>
          <p:nvPr>
            <p:ph idx="1"/>
          </p:nvPr>
        </p:nvPicPr>
        <p:blipFill>
          <a:blip r:embed="rId2" cstate="print"/>
          <a:srcRect l="49151" t="21315" r="1697" b="-865"/>
          <a:stretch>
            <a:fillRect/>
          </a:stretch>
        </p:blipFill>
        <p:spPr bwMode="auto">
          <a:xfrm>
            <a:off x="395536" y="332656"/>
            <a:ext cx="8136904" cy="4824536"/>
          </a:xfrm>
          <a:prstGeom prst="rect">
            <a:avLst/>
          </a:prstGeom>
          <a:noFill/>
          <a:ln w="9525">
            <a:noFill/>
            <a:miter lim="800000"/>
            <a:headEnd/>
            <a:tailEnd/>
          </a:ln>
        </p:spPr>
      </p:pic>
      <p:sp>
        <p:nvSpPr>
          <p:cNvPr id="6" name="Rectangle 5"/>
          <p:cNvSpPr/>
          <p:nvPr/>
        </p:nvSpPr>
        <p:spPr>
          <a:xfrm>
            <a:off x="611560" y="5517232"/>
            <a:ext cx="7992888" cy="369332"/>
          </a:xfrm>
          <a:prstGeom prst="rect">
            <a:avLst/>
          </a:prstGeom>
        </p:spPr>
        <p:txBody>
          <a:bodyPr wrap="square">
            <a:spAutoFit/>
          </a:bodyPr>
          <a:lstStyle/>
          <a:p>
            <a:r>
              <a:rPr lang="en-IN" dirty="0" smtClean="0"/>
              <a:t>https://www.w3schools.com/code/tryit.asp?filename=GE9HVFDB4CQI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smtClean="0"/>
              <a:t>JAVASCRIPT</a:t>
            </a:r>
            <a:endParaRPr lang="en-IN" sz="3200" b="1" dirty="0"/>
          </a:p>
        </p:txBody>
      </p:sp>
      <p:sp>
        <p:nvSpPr>
          <p:cNvPr id="3" name="Content Placeholder 2"/>
          <p:cNvSpPr>
            <a:spLocks noGrp="1"/>
          </p:cNvSpPr>
          <p:nvPr>
            <p:ph idx="1"/>
          </p:nvPr>
        </p:nvSpPr>
        <p:spPr>
          <a:xfrm>
            <a:off x="467544" y="1484784"/>
            <a:ext cx="8229600" cy="4525963"/>
          </a:xfrm>
        </p:spPr>
        <p:txBody>
          <a:bodyPr>
            <a:normAutofit/>
          </a:bodyPr>
          <a:lstStyle/>
          <a:p>
            <a:pPr algn="just">
              <a:buNone/>
            </a:pPr>
            <a:r>
              <a:rPr lang="hi-IN" sz="2400" dirty="0" smtClean="0"/>
              <a:t>जावास्क्रिप्ट का विकास नेटस्केप कम्युनिकेशन (</a:t>
            </a:r>
            <a:r>
              <a:rPr lang="en-IN" sz="2400" dirty="0" smtClean="0"/>
              <a:t>Netscape Communication) </a:t>
            </a:r>
            <a:r>
              <a:rPr lang="hi-IN" sz="2400" dirty="0" smtClean="0"/>
              <a:t>नामक कंपनी के </a:t>
            </a:r>
            <a:r>
              <a:rPr lang="en-IN" sz="2400" dirty="0" smtClean="0"/>
              <a:t>Brendan </a:t>
            </a:r>
            <a:r>
              <a:rPr lang="en-IN" sz="2400" dirty="0" err="1" smtClean="0"/>
              <a:t>Eich</a:t>
            </a:r>
            <a:r>
              <a:rPr lang="en-IN" sz="2400" dirty="0" smtClean="0"/>
              <a:t> </a:t>
            </a:r>
            <a:r>
              <a:rPr lang="hi-IN" sz="2400" dirty="0" smtClean="0"/>
              <a:t>द्वारा किया गया था इसे पहली बार 1995 में नेटस्केप नेविगेटर 2.0 नामक ब्राउज़र प्रोग्राम के साथ जारी किया गया था और प्रारंभ में इसका नाम लाइव स्क्रिप्ट (</a:t>
            </a:r>
            <a:r>
              <a:rPr lang="en-IN" sz="2400" dirty="0" err="1" smtClean="0"/>
              <a:t>LiveScript</a:t>
            </a:r>
            <a:r>
              <a:rPr lang="en-IN" sz="2400" dirty="0" smtClean="0"/>
              <a:t>) </a:t>
            </a:r>
            <a:r>
              <a:rPr lang="hi-IN" sz="2400" dirty="0" smtClean="0"/>
              <a:t>था| लेकिन </a:t>
            </a:r>
            <a:r>
              <a:rPr lang="en-IN" sz="2400" dirty="0" smtClean="0"/>
              <a:t>Java </a:t>
            </a:r>
            <a:r>
              <a:rPr lang="hi-IN" sz="2400" dirty="0" smtClean="0"/>
              <a:t>नाम की लोकप्रियता के कारण इसका नाम बाद में बदलकर जावास्क्रिप्ट रखा गया| </a:t>
            </a:r>
            <a:r>
              <a:rPr lang="en-IN" sz="2400" dirty="0" smtClean="0"/>
              <a:t>Java </a:t>
            </a:r>
            <a:r>
              <a:rPr lang="hi-IN" sz="2400" dirty="0" smtClean="0"/>
              <a:t>सन माइक्रोसिस्टम (</a:t>
            </a:r>
            <a:r>
              <a:rPr lang="en-IN" sz="2400" dirty="0" smtClean="0"/>
              <a:t>Sun Micro system) </a:t>
            </a:r>
            <a:r>
              <a:rPr lang="hi-IN" sz="2400" dirty="0" smtClean="0"/>
              <a:t>नामक कंपनी द्वारा सभी प्लेटफार्म पर चलने वाली ऑब्जेक्ट ओरिएंटेड प्रोग्रामिंग (</a:t>
            </a:r>
            <a:r>
              <a:rPr lang="en-IN" sz="2400" dirty="0" smtClean="0"/>
              <a:t>OOP) </a:t>
            </a:r>
            <a:r>
              <a:rPr lang="hi-IN" sz="2400" dirty="0" smtClean="0"/>
              <a:t>भाषा के रूप में विकसित की गई है इसने शीघ्र ही मान्यता प्राप्त कर ली थी इसलिए लाइव स्क्रिप्ट का नाम बदलकर जावास्क्रिप्ट रख दिया गया|</a:t>
            </a:r>
            <a:endParaRPr lang="en-IN"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692696"/>
            <a:ext cx="8229600" cy="6165304"/>
          </a:xfrm>
        </p:spPr>
        <p:txBody>
          <a:bodyPr>
            <a:normAutofit fontScale="92500" lnSpcReduction="20000"/>
          </a:bodyPr>
          <a:lstStyle/>
          <a:p>
            <a:pPr algn="just">
              <a:buNone/>
            </a:pPr>
            <a:r>
              <a:rPr lang="hi-IN" sz="2000" dirty="0" smtClean="0"/>
              <a:t>जावास्क्रिप्ट एक स्क्रिप्टिंग भाषा है इसका तात्पर्य है कि यह एक ऐसी प्रोग्रामिंग भाषा है जो सीखने और प्रयोग करने में सरल है और जिसका प्रयोग छोटे-छोटे रूटीन या उपयोगों को लिखने में किया जाता है छोटे-छोटे प्रोग्रामों को ही स्क्रिप्ट कहा जाता है जावास्क्रिप्ट का विकास वेबपेजों में वार्तालाप (</a:t>
            </a:r>
            <a:r>
              <a:rPr lang="en-IN" sz="2000" dirty="0" smtClean="0"/>
              <a:t>interactivity) </a:t>
            </a:r>
            <a:r>
              <a:rPr lang="hi-IN" sz="2000" dirty="0" smtClean="0"/>
              <a:t>संभव करने के लिए किया गया था|</a:t>
            </a:r>
            <a:endParaRPr lang="en-IN" sz="2000" dirty="0" smtClean="0"/>
          </a:p>
          <a:p>
            <a:pPr>
              <a:buNone/>
            </a:pPr>
            <a:endParaRPr lang="en-IN" sz="2200" dirty="0" smtClean="0"/>
          </a:p>
          <a:p>
            <a:pPr>
              <a:buNone/>
            </a:pPr>
            <a:r>
              <a:rPr lang="hi-IN" sz="2200" dirty="0" smtClean="0"/>
              <a:t>इस समय जावा स्क्रिप्ट  3 रूपों में मिलता है –</a:t>
            </a:r>
          </a:p>
          <a:p>
            <a:pPr>
              <a:buNone/>
            </a:pPr>
            <a:r>
              <a:rPr lang="en-IN" sz="2200" dirty="0" smtClean="0"/>
              <a:t>Core JavaScript</a:t>
            </a:r>
          </a:p>
          <a:p>
            <a:pPr>
              <a:buNone/>
            </a:pPr>
            <a:r>
              <a:rPr lang="en-IN" sz="2200" dirty="0" smtClean="0"/>
              <a:t>Client Side JavaScript</a:t>
            </a:r>
          </a:p>
          <a:p>
            <a:pPr>
              <a:buNone/>
            </a:pPr>
            <a:r>
              <a:rPr lang="en-IN" sz="2200" dirty="0" smtClean="0"/>
              <a:t>Server Side JavaScript</a:t>
            </a:r>
          </a:p>
          <a:p>
            <a:pPr>
              <a:buNone/>
            </a:pPr>
            <a:r>
              <a:rPr lang="en-IN" sz="2200" dirty="0" smtClean="0"/>
              <a:t>1. </a:t>
            </a:r>
            <a:r>
              <a:rPr lang="hi-IN" sz="2200" dirty="0" smtClean="0"/>
              <a:t>इसमें कोर जावा स्क्रिप्ट (</a:t>
            </a:r>
            <a:r>
              <a:rPr lang="en-IN" sz="2200" dirty="0" smtClean="0"/>
              <a:t>Core JavaScript) </a:t>
            </a:r>
            <a:r>
              <a:rPr lang="hi-IN" sz="2200" dirty="0" smtClean="0"/>
              <a:t>मौलिक जावास्क्रिप्ट भाग है इसमें ऑपरेटर (</a:t>
            </a:r>
            <a:r>
              <a:rPr lang="en-IN" sz="2200" dirty="0" smtClean="0"/>
              <a:t>Operator),</a:t>
            </a:r>
            <a:r>
              <a:rPr lang="hi-IN" sz="2200" dirty="0" smtClean="0"/>
              <a:t>कंट्रोल संरचनाएं (</a:t>
            </a:r>
            <a:r>
              <a:rPr lang="en-IN" sz="2200" dirty="0" smtClean="0"/>
              <a:t>Control Structure), </a:t>
            </a:r>
            <a:r>
              <a:rPr lang="hi-IN" sz="2200" dirty="0" smtClean="0"/>
              <a:t>बिल्ट इन फंक्शन (</a:t>
            </a:r>
            <a:r>
              <a:rPr lang="en-IN" sz="2200" dirty="0" smtClean="0"/>
              <a:t>Built in function), </a:t>
            </a:r>
            <a:r>
              <a:rPr lang="hi-IN" sz="2200" dirty="0" smtClean="0"/>
              <a:t>तथा ऑब्जेक्ट (</a:t>
            </a:r>
            <a:r>
              <a:rPr lang="en-IN" sz="2200" dirty="0" smtClean="0"/>
              <a:t>Object) </a:t>
            </a:r>
            <a:r>
              <a:rPr lang="hi-IN" sz="2200" dirty="0" smtClean="0"/>
              <a:t>शामिल है जिनसे मिलकर जावास्क्रिप्ट एक प्रोग्रामिंग भाषा बनती है|</a:t>
            </a:r>
          </a:p>
          <a:p>
            <a:pPr>
              <a:buNone/>
            </a:pPr>
            <a:r>
              <a:rPr lang="hi-IN" sz="2200" dirty="0" smtClean="0"/>
              <a:t>2. क्लाइंट साइड जावास्क्रिप्ट (</a:t>
            </a:r>
            <a:r>
              <a:rPr lang="en-IN" sz="2200" dirty="0" smtClean="0"/>
              <a:t>Client Side JavaScript) </a:t>
            </a:r>
            <a:r>
              <a:rPr lang="hi-IN" sz="2200" dirty="0" smtClean="0"/>
              <a:t>कोर जावास्क्रिप्ट का एक विस्तार है जो किसी ब्राउज़र को नियंत्रित करने के लिए तैयार किया गया है यह जावास्क्रिप्ट का सबसे लोकप्रिय रूप है|</a:t>
            </a:r>
          </a:p>
          <a:p>
            <a:pPr>
              <a:buNone/>
            </a:pPr>
            <a:r>
              <a:rPr lang="hi-IN" sz="2200" dirty="0" smtClean="0"/>
              <a:t>3. सर्वर साइड जावास्क्रिप्ट (</a:t>
            </a:r>
            <a:r>
              <a:rPr lang="en-IN" sz="2200" dirty="0" smtClean="0"/>
              <a:t>Server Side JavaScript) </a:t>
            </a:r>
            <a:r>
              <a:rPr lang="hi-IN" sz="2200" dirty="0" smtClean="0"/>
              <a:t>भी कोर जावा स्क्रिप्ट का एक अन्य विस्तार है जो डेटाबेस के उपयोग के लिए तैयार किया गया है यह कहीं अधिक जटिल है और सभी ब्राउज़र इसको सपोर्ट नहीं करते|</a:t>
            </a:r>
          </a:p>
          <a:p>
            <a:pPr>
              <a:buNone/>
            </a:pPr>
            <a:r>
              <a:rPr lang="hi-IN" sz="2000" dirty="0" smtClean="0"/>
              <a:t/>
            </a:r>
            <a:br>
              <a:rPr lang="hi-IN" sz="2000" dirty="0" smtClean="0"/>
            </a:br>
            <a:endParaRPr lang="en-IN" sz="2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404664"/>
            <a:ext cx="8229600" cy="5976664"/>
          </a:xfrm>
        </p:spPr>
        <p:txBody>
          <a:bodyPr>
            <a:normAutofit/>
          </a:bodyPr>
          <a:lstStyle/>
          <a:p>
            <a:pPr>
              <a:buNone/>
            </a:pPr>
            <a:r>
              <a:rPr lang="hi-IN" dirty="0" smtClean="0"/>
              <a:t>जावास्क्रिप्ट सिंटेक्स</a:t>
            </a:r>
          </a:p>
          <a:p>
            <a:pPr>
              <a:buNone/>
            </a:pPr>
            <a:r>
              <a:rPr lang="hi-IN" sz="2000" dirty="0" smtClean="0"/>
              <a:t>किसी भी </a:t>
            </a:r>
            <a:r>
              <a:rPr lang="en-IN" sz="2000" dirty="0" smtClean="0"/>
              <a:t>HTML program </a:t>
            </a:r>
            <a:r>
              <a:rPr lang="hi-IN" sz="2000" dirty="0" smtClean="0"/>
              <a:t>में </a:t>
            </a:r>
            <a:r>
              <a:rPr lang="en-IN" sz="2000" dirty="0" smtClean="0"/>
              <a:t>JavaScript </a:t>
            </a:r>
            <a:r>
              <a:rPr lang="hi-IN" sz="2000" dirty="0" smtClean="0"/>
              <a:t>को जोड़ने (</a:t>
            </a:r>
            <a:r>
              <a:rPr lang="en-IN" sz="2000" dirty="0" smtClean="0"/>
              <a:t>add) </a:t>
            </a:r>
            <a:r>
              <a:rPr lang="hi-IN" sz="2000" dirty="0" smtClean="0"/>
              <a:t>का सिंटेक्स बहुत ही आसान है। इसके लिए आप &lt;</a:t>
            </a:r>
            <a:r>
              <a:rPr lang="en-IN" sz="2000" dirty="0" smtClean="0"/>
              <a:t>script&gt; tag </a:t>
            </a:r>
            <a:r>
              <a:rPr lang="hi-IN" sz="2000" dirty="0" smtClean="0"/>
              <a:t>का प्रयोग  करते है। आप &lt;</a:t>
            </a:r>
            <a:r>
              <a:rPr lang="en-IN" sz="2000" dirty="0" smtClean="0"/>
              <a:t>script&gt; tag </a:t>
            </a:r>
            <a:r>
              <a:rPr lang="hi-IN" sz="2000" dirty="0" smtClean="0"/>
              <a:t>को अपने </a:t>
            </a:r>
            <a:r>
              <a:rPr lang="en-IN" sz="2000" dirty="0" smtClean="0"/>
              <a:t>HTML program </a:t>
            </a:r>
            <a:r>
              <a:rPr lang="hi-IN" sz="2000" dirty="0" smtClean="0"/>
              <a:t>में कही भी </a:t>
            </a:r>
            <a:r>
              <a:rPr lang="en-IN" sz="2000" dirty="0" smtClean="0"/>
              <a:t>add </a:t>
            </a:r>
            <a:r>
              <a:rPr lang="hi-IN" sz="2000" dirty="0" smtClean="0"/>
              <a:t>कर सकते है।लेकिन </a:t>
            </a:r>
            <a:r>
              <a:rPr lang="en-IN" sz="2000" dirty="0" smtClean="0"/>
              <a:t>Readability </a:t>
            </a:r>
            <a:r>
              <a:rPr lang="hi-IN" sz="2000" dirty="0" smtClean="0"/>
              <a:t>के लिए हमेशा ये सुझाव (</a:t>
            </a:r>
            <a:r>
              <a:rPr lang="en-IN" sz="2000" dirty="0" smtClean="0"/>
              <a:t>suggest)</a:t>
            </a:r>
            <a:r>
              <a:rPr lang="hi-IN" sz="2000" dirty="0" smtClean="0"/>
              <a:t>दिया जाता है की आप इसे &lt;</a:t>
            </a:r>
            <a:r>
              <a:rPr lang="en-IN" sz="2000" dirty="0" smtClean="0"/>
              <a:t>head&gt; tag </a:t>
            </a:r>
            <a:r>
              <a:rPr lang="hi-IN" sz="2000" dirty="0" smtClean="0"/>
              <a:t>के अंदर ही लिखे। &lt;</a:t>
            </a:r>
            <a:r>
              <a:rPr lang="en-IN" sz="2000" dirty="0" smtClean="0"/>
              <a:t>script&gt; tags </a:t>
            </a:r>
            <a:r>
              <a:rPr lang="hi-IN" sz="2000" dirty="0" smtClean="0"/>
              <a:t>से ब्राउज़र को पता चल जाता है की ये </a:t>
            </a:r>
            <a:r>
              <a:rPr lang="en-IN" sz="2000" dirty="0" smtClean="0"/>
              <a:t>JavaScript code </a:t>
            </a:r>
            <a:r>
              <a:rPr lang="hi-IN" sz="2000" dirty="0" smtClean="0"/>
              <a:t>है और इसे कैसे </a:t>
            </a:r>
            <a:r>
              <a:rPr lang="en-IN" sz="2000" dirty="0" smtClean="0"/>
              <a:t>interpret </a:t>
            </a:r>
            <a:r>
              <a:rPr lang="hi-IN" sz="2000" dirty="0" smtClean="0"/>
              <a:t>करना है।</a:t>
            </a:r>
          </a:p>
          <a:p>
            <a:endParaRPr lang="en-IN" dirty="0"/>
          </a:p>
        </p:txBody>
      </p:sp>
      <p:sp>
        <p:nvSpPr>
          <p:cNvPr id="7169" name="Rectangle 1"/>
          <p:cNvSpPr>
            <a:spLocks noChangeArrowheads="1"/>
          </p:cNvSpPr>
          <p:nvPr/>
        </p:nvSpPr>
        <p:spPr bwMode="auto">
          <a:xfrm>
            <a:off x="251520" y="3396478"/>
            <a:ext cx="8712968" cy="258532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444444"/>
                </a:solidFill>
                <a:effectLst/>
                <a:latin typeface="Open Sans"/>
                <a:cs typeface="Arial" pitchFamily="34" charset="0"/>
              </a:rPr>
              <a:t>&lt;script&gt; Tag Attributes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&lt;script language=”</a:t>
            </a:r>
            <a:r>
              <a:rPr kumimoji="0" lang="en-US" b="0" i="0" u="none" strike="noStrike" cap="none" normalizeH="0" baseline="0" dirty="0" err="1" smtClean="0">
                <a:ln>
                  <a:noFill/>
                </a:ln>
                <a:solidFill>
                  <a:srgbClr val="444444"/>
                </a:solidFill>
                <a:effectLst/>
                <a:latin typeface="Open Sans"/>
                <a:cs typeface="Arial" pitchFamily="34" charset="0"/>
              </a:rPr>
              <a:t>javascript</a:t>
            </a:r>
            <a:r>
              <a:rPr kumimoji="0" lang="en-US" b="0" i="0" u="none" strike="noStrike" cap="none" normalizeH="0" baseline="0" dirty="0" smtClean="0">
                <a:ln>
                  <a:noFill/>
                </a:ln>
                <a:solidFill>
                  <a:srgbClr val="444444"/>
                </a:solidFill>
                <a:effectLst/>
                <a:latin typeface="Open Sans"/>
                <a:cs typeface="Arial" pitchFamily="34" charset="0"/>
              </a:rPr>
              <a:t>” type=”text/</a:t>
            </a:r>
            <a:r>
              <a:rPr kumimoji="0" lang="en-US" b="0" i="0" u="none" strike="noStrike" cap="none" normalizeH="0" baseline="0" dirty="0" err="1" smtClean="0">
                <a:ln>
                  <a:noFill/>
                </a:ln>
                <a:solidFill>
                  <a:srgbClr val="444444"/>
                </a:solidFill>
                <a:effectLst/>
                <a:latin typeface="Open Sans"/>
                <a:cs typeface="Arial" pitchFamily="34" charset="0"/>
              </a:rPr>
              <a:t>javascript</a:t>
            </a:r>
            <a:r>
              <a:rPr kumimoji="0" lang="en-US" b="0" i="0" u="none" strike="noStrike" cap="none" normalizeH="0" baseline="0" dirty="0" smtClean="0">
                <a:ln>
                  <a:noFill/>
                </a:ln>
                <a:solidFill>
                  <a:srgbClr val="444444"/>
                </a:solidFill>
                <a:effectLst/>
                <a:latin typeface="Open Sans"/>
                <a:cs typeface="Arial" pitchFamily="34" charset="0"/>
              </a:rPr>
              <a:t>”&gt;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444444"/>
                </a:solidFill>
                <a:effectLst/>
                <a:latin typeface="Open Sans"/>
                <a:cs typeface="Arial" pitchFamily="34" charset="0"/>
              </a:rPr>
              <a:t>&lt;script&gt; tag </a:t>
            </a:r>
            <a:r>
              <a:rPr kumimoji="0" lang="hi-IN" b="0" i="0" u="none" strike="noStrike" cap="none" normalizeH="0" baseline="0" dirty="0" smtClean="0">
                <a:ln>
                  <a:noFill/>
                </a:ln>
                <a:solidFill>
                  <a:srgbClr val="444444"/>
                </a:solidFill>
                <a:effectLst/>
                <a:latin typeface="Open Sans"/>
                <a:cs typeface="Mangal" pitchFamily="18" charset="0"/>
              </a:rPr>
              <a:t>के </a:t>
            </a:r>
            <a:r>
              <a:rPr kumimoji="0" lang="en-US" b="0" i="0" u="none" strike="noStrike" cap="none" normalizeH="0" baseline="0" dirty="0" smtClean="0">
                <a:ln>
                  <a:noFill/>
                </a:ln>
                <a:solidFill>
                  <a:srgbClr val="444444"/>
                </a:solidFill>
                <a:effectLst/>
                <a:latin typeface="Open Sans"/>
                <a:cs typeface="Arial" pitchFamily="34" charset="0"/>
              </a:rPr>
              <a:t>2 attributes </a:t>
            </a:r>
            <a:r>
              <a:rPr kumimoji="0" lang="hi-IN" b="0" i="0" u="none" strike="noStrike" cap="none" normalizeH="0" baseline="0" dirty="0" smtClean="0">
                <a:ln>
                  <a:noFill/>
                </a:ln>
                <a:solidFill>
                  <a:srgbClr val="444444"/>
                </a:solidFill>
                <a:effectLst/>
                <a:latin typeface="Open Sans"/>
                <a:cs typeface="Mangal" pitchFamily="18" charset="0"/>
              </a:rPr>
              <a:t>होते है। इन </a:t>
            </a:r>
            <a:r>
              <a:rPr kumimoji="0" lang="en-US" b="0" i="0" u="none" strike="noStrike" cap="none" normalizeH="0" baseline="0" dirty="0" smtClean="0">
                <a:ln>
                  <a:noFill/>
                </a:ln>
                <a:solidFill>
                  <a:srgbClr val="444444"/>
                </a:solidFill>
                <a:effectLst/>
                <a:latin typeface="Open Sans"/>
                <a:cs typeface="Arial" pitchFamily="34" charset="0"/>
              </a:rPr>
              <a:t>attributes </a:t>
            </a:r>
            <a:r>
              <a:rPr kumimoji="0" lang="hi-IN" b="0" i="0" u="none" strike="noStrike" cap="none" normalizeH="0" baseline="0" dirty="0" smtClean="0">
                <a:ln>
                  <a:noFill/>
                </a:ln>
                <a:solidFill>
                  <a:srgbClr val="444444"/>
                </a:solidFill>
                <a:effectLst/>
                <a:latin typeface="Open Sans"/>
                <a:cs typeface="Mangal" pitchFamily="18" charset="0"/>
              </a:rPr>
              <a:t>के द्वारा आप </a:t>
            </a:r>
            <a:r>
              <a:rPr kumimoji="0" lang="en-US" b="0" i="0" u="none" strike="noStrike" cap="none" normalizeH="0" baseline="0" dirty="0" smtClean="0">
                <a:ln>
                  <a:noFill/>
                </a:ln>
                <a:solidFill>
                  <a:srgbClr val="444444"/>
                </a:solidFill>
                <a:effectLst/>
                <a:latin typeface="Open Sans"/>
                <a:cs typeface="Arial" pitchFamily="34" charset="0"/>
              </a:rPr>
              <a:t>scripting language </a:t>
            </a:r>
            <a:r>
              <a:rPr kumimoji="0" lang="hi-IN" b="0" i="0" u="none" strike="noStrike" cap="none" normalizeH="0" baseline="0" dirty="0" smtClean="0">
                <a:ln>
                  <a:noFill/>
                </a:ln>
                <a:solidFill>
                  <a:srgbClr val="444444"/>
                </a:solidFill>
                <a:effectLst/>
                <a:latin typeface="Open Sans"/>
                <a:cs typeface="Mangal" pitchFamily="18" charset="0"/>
              </a:rPr>
              <a:t>और </a:t>
            </a:r>
            <a:r>
              <a:rPr kumimoji="0" lang="en-US" b="0" i="0" u="none" strike="noStrike" cap="none" normalizeH="0" baseline="0" dirty="0" smtClean="0">
                <a:ln>
                  <a:noFill/>
                </a:ln>
                <a:solidFill>
                  <a:srgbClr val="444444"/>
                </a:solidFill>
                <a:effectLst/>
                <a:latin typeface="Open Sans"/>
                <a:cs typeface="Arial" pitchFamily="34" charset="0"/>
              </a:rPr>
              <a:t>type define </a:t>
            </a:r>
            <a:r>
              <a:rPr kumimoji="0" lang="hi-IN" b="0" i="0" u="none" strike="noStrike" cap="none" normalizeH="0" baseline="0" dirty="0" smtClean="0">
                <a:ln>
                  <a:noFill/>
                </a:ln>
                <a:solidFill>
                  <a:srgbClr val="444444"/>
                </a:solidFill>
                <a:effectLst/>
                <a:latin typeface="Open Sans"/>
                <a:cs typeface="Mangal" pitchFamily="18" charset="0"/>
              </a:rPr>
              <a:t>करते है।</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rgbClr val="444444"/>
                </a:solidFill>
                <a:effectLst/>
                <a:latin typeface="Open Sans"/>
                <a:cs typeface="Arial" pitchFamily="34" charset="0"/>
              </a:rPr>
              <a:t>l</a:t>
            </a:r>
            <a:r>
              <a:rPr kumimoji="0" lang="en-US" b="1" i="0" u="none" strike="noStrike" cap="none" normalizeH="0" baseline="0" dirty="0" smtClean="0">
                <a:ln>
                  <a:noFill/>
                </a:ln>
                <a:solidFill>
                  <a:srgbClr val="444444"/>
                </a:solidFill>
                <a:effectLst/>
                <a:latin typeface="Open Sans"/>
                <a:cs typeface="Arial" pitchFamily="34" charset="0"/>
              </a:rPr>
              <a:t>anguage</a:t>
            </a:r>
            <a:r>
              <a:rPr kumimoji="0" lang="en-US" b="0" i="0" u="none" strike="noStrike" cap="none" normalizeH="0" baseline="0" dirty="0" smtClean="0">
                <a:ln>
                  <a:noFill/>
                </a:ln>
                <a:solidFill>
                  <a:srgbClr val="444444"/>
                </a:solidFill>
                <a:effectLst/>
                <a:latin typeface="Open Sans"/>
                <a:cs typeface="Arial" pitchFamily="34" charset="0"/>
              </a:rPr>
              <a:t> – </a:t>
            </a:r>
            <a:r>
              <a:rPr kumimoji="0" lang="hi-IN" b="0" i="0" u="none" strike="noStrike" cap="none" normalizeH="0" baseline="0" dirty="0" smtClean="0">
                <a:ln>
                  <a:noFill/>
                </a:ln>
                <a:solidFill>
                  <a:srgbClr val="444444"/>
                </a:solidFill>
                <a:effectLst/>
                <a:latin typeface="Open Sans"/>
                <a:cs typeface="Mangal" pitchFamily="18" charset="0"/>
              </a:rPr>
              <a:t>इस </a:t>
            </a:r>
            <a:r>
              <a:rPr kumimoji="0" lang="en-US" b="0" i="0" u="none" strike="noStrike" cap="none" normalizeH="0" baseline="0" dirty="0" smtClean="0">
                <a:ln>
                  <a:noFill/>
                </a:ln>
                <a:solidFill>
                  <a:srgbClr val="444444"/>
                </a:solidFill>
                <a:effectLst/>
                <a:latin typeface="Open Sans"/>
                <a:cs typeface="Arial" pitchFamily="34" charset="0"/>
              </a:rPr>
              <a:t>attribute </a:t>
            </a:r>
            <a:r>
              <a:rPr kumimoji="0" lang="hi-IN" b="0" i="0" u="none" strike="noStrike" cap="none" normalizeH="0" baseline="0" dirty="0" smtClean="0">
                <a:ln>
                  <a:noFill/>
                </a:ln>
                <a:solidFill>
                  <a:srgbClr val="444444"/>
                </a:solidFill>
                <a:effectLst/>
                <a:latin typeface="Open Sans"/>
                <a:cs typeface="Mangal" pitchFamily="18" charset="0"/>
              </a:rPr>
              <a:t>से आप </a:t>
            </a:r>
            <a:r>
              <a:rPr kumimoji="0" lang="en-US" b="0" i="0" u="none" strike="noStrike" cap="none" normalizeH="0" baseline="0" dirty="0" smtClean="0">
                <a:ln>
                  <a:noFill/>
                </a:ln>
                <a:solidFill>
                  <a:srgbClr val="444444"/>
                </a:solidFill>
                <a:effectLst/>
                <a:latin typeface="Open Sans"/>
                <a:cs typeface="Arial" pitchFamily="34" charset="0"/>
              </a:rPr>
              <a:t>scripting language define </a:t>
            </a:r>
            <a:r>
              <a:rPr kumimoji="0" lang="hi-IN" b="0" i="0" u="none" strike="noStrike" cap="none" normalizeH="0" baseline="0" dirty="0" smtClean="0">
                <a:ln>
                  <a:noFill/>
                </a:ln>
                <a:solidFill>
                  <a:srgbClr val="444444"/>
                </a:solidFill>
                <a:effectLst/>
                <a:latin typeface="Open Sans"/>
                <a:cs typeface="Mangal" pitchFamily="18" charset="0"/>
              </a:rPr>
              <a:t>करते है</a:t>
            </a:r>
            <a:r>
              <a:rPr kumimoji="0" lang="en-US" b="0" i="0" u="none" strike="noStrike" cap="none" normalizeH="0" baseline="0" dirty="0" smtClean="0">
                <a:ln>
                  <a:noFill/>
                </a:ln>
                <a:solidFill>
                  <a:srgbClr val="444444"/>
                </a:solidFill>
                <a:effectLst/>
                <a:latin typeface="Open Sans"/>
                <a:cs typeface="Arial" pitchFamily="34" charset="0"/>
              </a:rPr>
              <a:t>, </a:t>
            </a:r>
            <a:r>
              <a:rPr kumimoji="0" lang="hi-IN" b="0" i="0" u="none" strike="noStrike" cap="none" normalizeH="0" baseline="0" dirty="0" smtClean="0">
                <a:ln>
                  <a:noFill/>
                </a:ln>
                <a:solidFill>
                  <a:srgbClr val="444444"/>
                </a:solidFill>
                <a:effectLst/>
                <a:latin typeface="Open Sans"/>
                <a:cs typeface="Mangal" pitchFamily="18" charset="0"/>
              </a:rPr>
              <a:t>जैसे </a:t>
            </a:r>
            <a:r>
              <a:rPr kumimoji="0" lang="en-US" b="0" i="0" u="none" strike="noStrike" cap="none" normalizeH="0" baseline="0" dirty="0" smtClean="0">
                <a:ln>
                  <a:noFill/>
                </a:ln>
                <a:solidFill>
                  <a:srgbClr val="444444"/>
                </a:solidFill>
                <a:effectLst/>
                <a:latin typeface="Open Sans"/>
                <a:cs typeface="Arial" pitchFamily="34" charset="0"/>
              </a:rPr>
              <a:t>PHP </a:t>
            </a:r>
            <a:r>
              <a:rPr kumimoji="0" lang="hi-IN" b="0" i="0" u="none" strike="noStrike" cap="none" normalizeH="0" baseline="0" dirty="0" smtClean="0">
                <a:ln>
                  <a:noFill/>
                </a:ln>
                <a:solidFill>
                  <a:srgbClr val="444444"/>
                </a:solidFill>
                <a:effectLst/>
                <a:latin typeface="Open Sans"/>
                <a:cs typeface="Mangal" pitchFamily="18" charset="0"/>
              </a:rPr>
              <a:t>और </a:t>
            </a:r>
            <a:r>
              <a:rPr kumimoji="0" lang="en-US" b="0" i="0" u="none" strike="noStrike" cap="none" normalizeH="0" baseline="0" dirty="0" smtClean="0">
                <a:ln>
                  <a:noFill/>
                </a:ln>
                <a:solidFill>
                  <a:srgbClr val="444444"/>
                </a:solidFill>
                <a:effectLst/>
                <a:latin typeface="Open Sans"/>
                <a:cs typeface="Arial" pitchFamily="34" charset="0"/>
              </a:rPr>
              <a:t>JavaScript </a:t>
            </a:r>
            <a:r>
              <a:rPr kumimoji="0" lang="hi-IN" b="0" i="0" u="none" strike="noStrike" cap="none" normalizeH="0" baseline="0" dirty="0" smtClean="0">
                <a:ln>
                  <a:noFill/>
                </a:ln>
                <a:solidFill>
                  <a:srgbClr val="444444"/>
                </a:solidFill>
                <a:effectLst/>
                <a:latin typeface="Open Sans"/>
                <a:cs typeface="Mangal" pitchFamily="18" charset="0"/>
              </a:rPr>
              <a:t>आदि।</a:t>
            </a:r>
            <a:endParaRPr kumimoji="0" lang="en-US" b="0" i="0" u="none" strike="noStrike" cap="none" normalizeH="0" baseline="0" dirty="0" smtClean="0">
              <a:ln>
                <a:noFill/>
              </a:ln>
              <a:solidFill>
                <a:srgbClr val="444444"/>
              </a:solidFill>
              <a:effectLst/>
              <a:latin typeface="Open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444444"/>
                </a:solidFill>
                <a:effectLst/>
                <a:latin typeface="Open Sans"/>
                <a:cs typeface="Arial" pitchFamily="34" charset="0"/>
              </a:rPr>
              <a:t>Type </a:t>
            </a:r>
            <a:r>
              <a:rPr kumimoji="0" lang="en-US" b="0" i="0" u="none" strike="noStrike" cap="none" normalizeH="0" baseline="0" dirty="0" smtClean="0">
                <a:ln>
                  <a:noFill/>
                </a:ln>
                <a:solidFill>
                  <a:srgbClr val="444444"/>
                </a:solidFill>
                <a:effectLst/>
                <a:latin typeface="Open Sans"/>
                <a:cs typeface="Arial" pitchFamily="34" charset="0"/>
              </a:rPr>
              <a:t>– </a:t>
            </a:r>
            <a:r>
              <a:rPr kumimoji="0" lang="hi-IN" b="0" i="0" u="none" strike="noStrike" cap="none" normalizeH="0" baseline="0" dirty="0" smtClean="0">
                <a:ln>
                  <a:noFill/>
                </a:ln>
                <a:solidFill>
                  <a:srgbClr val="444444"/>
                </a:solidFill>
                <a:effectLst/>
                <a:latin typeface="Open Sans"/>
                <a:cs typeface="Mangal" pitchFamily="18" charset="0"/>
              </a:rPr>
              <a:t>ये </a:t>
            </a:r>
            <a:r>
              <a:rPr kumimoji="0" lang="en-US" b="0" i="0" u="none" strike="noStrike" cap="none" normalizeH="0" baseline="0" dirty="0" smtClean="0">
                <a:ln>
                  <a:noFill/>
                </a:ln>
                <a:solidFill>
                  <a:srgbClr val="444444"/>
                </a:solidFill>
                <a:effectLst/>
                <a:latin typeface="Open Sans"/>
                <a:cs typeface="Arial" pitchFamily="34" charset="0"/>
              </a:rPr>
              <a:t>attribute </a:t>
            </a:r>
            <a:r>
              <a:rPr kumimoji="0" lang="hi-IN" b="0" i="0" u="none" strike="noStrike" cap="none" normalizeH="0" baseline="0" dirty="0" smtClean="0">
                <a:ln>
                  <a:noFill/>
                </a:ln>
                <a:solidFill>
                  <a:srgbClr val="444444"/>
                </a:solidFill>
                <a:effectLst/>
                <a:latin typeface="Open Sans"/>
                <a:cs typeface="Mangal" pitchFamily="18" charset="0"/>
              </a:rPr>
              <a:t>बहुत आवश्यक होता है इससे आप अपनी फाइल का टाइप निर्धारित</a:t>
            </a:r>
            <a:r>
              <a:rPr kumimoji="0" lang="en-US" b="0" i="0" u="none" strike="noStrike" cap="none" normalizeH="0" baseline="0" dirty="0" smtClean="0">
                <a:ln>
                  <a:noFill/>
                </a:ln>
                <a:solidFill>
                  <a:srgbClr val="444444"/>
                </a:solidFill>
                <a:effectLst/>
                <a:latin typeface="Open Sans"/>
                <a:cs typeface="Arial" pitchFamily="34" charset="0"/>
              </a:rPr>
              <a:t>  </a:t>
            </a:r>
            <a:r>
              <a:rPr kumimoji="0" lang="hi-IN" b="0" i="0" u="none" strike="noStrike" cap="none" normalizeH="0" baseline="0" dirty="0" smtClean="0">
                <a:ln>
                  <a:noFill/>
                </a:ln>
                <a:solidFill>
                  <a:srgbClr val="444444"/>
                </a:solidFill>
                <a:effectLst/>
                <a:latin typeface="Open Sans"/>
                <a:cs typeface="Mangal" pitchFamily="18" charset="0"/>
              </a:rPr>
              <a:t>करते है जैसे की </a:t>
            </a:r>
            <a:r>
              <a:rPr kumimoji="0" lang="en-US" b="0" i="0" u="none" strike="noStrike" cap="none" normalizeH="0" baseline="0" dirty="0" smtClean="0">
                <a:ln>
                  <a:noFill/>
                </a:ln>
                <a:solidFill>
                  <a:srgbClr val="444444"/>
                </a:solidFill>
                <a:effectLst/>
                <a:latin typeface="Open Sans"/>
                <a:cs typeface="Arial" pitchFamily="34" charset="0"/>
              </a:rPr>
              <a:t>text/</a:t>
            </a:r>
            <a:r>
              <a:rPr kumimoji="0" lang="en-US" b="0" i="0" u="none" strike="noStrike" cap="none" normalizeH="0" baseline="0" dirty="0" err="1" smtClean="0">
                <a:ln>
                  <a:noFill/>
                </a:ln>
                <a:solidFill>
                  <a:srgbClr val="444444"/>
                </a:solidFill>
                <a:effectLst/>
                <a:latin typeface="Open Sans"/>
                <a:cs typeface="Arial" pitchFamily="34" charset="0"/>
              </a:rPr>
              <a:t>javascript</a:t>
            </a:r>
            <a:r>
              <a:rPr kumimoji="0" lang="en-US" b="0" i="0" u="none" strike="noStrike" cap="none" normalizeH="0" baseline="0" dirty="0" smtClean="0">
                <a:ln>
                  <a:noFill/>
                </a:ln>
                <a:solidFill>
                  <a:srgbClr val="444444"/>
                </a:solidFill>
                <a:effectLst/>
                <a:latin typeface="Open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332656"/>
            <a:ext cx="8424936" cy="6525344"/>
          </a:xfrm>
        </p:spPr>
        <p:txBody>
          <a:bodyPr>
            <a:normAutofit/>
          </a:bodyPr>
          <a:lstStyle/>
          <a:p>
            <a:pPr>
              <a:buNone/>
            </a:pPr>
            <a:r>
              <a:rPr lang="en-IN" sz="1800" b="1" dirty="0" smtClean="0"/>
              <a:t>Hello World Program</a:t>
            </a:r>
            <a:endParaRPr lang="en-IN" sz="1800" dirty="0" smtClean="0"/>
          </a:p>
          <a:p>
            <a:pPr>
              <a:buNone/>
            </a:pPr>
            <a:r>
              <a:rPr lang="en-IN" sz="1800" dirty="0" smtClean="0"/>
              <a:t>&lt;html&gt;</a:t>
            </a:r>
          </a:p>
          <a:p>
            <a:pPr>
              <a:buNone/>
            </a:pPr>
            <a:r>
              <a:rPr lang="en-IN" sz="1800" dirty="0" smtClean="0"/>
              <a:t>&lt;head&gt;</a:t>
            </a:r>
          </a:p>
          <a:p>
            <a:pPr>
              <a:buNone/>
            </a:pPr>
            <a:r>
              <a:rPr lang="en-IN" sz="1800" dirty="0" smtClean="0"/>
              <a:t>&lt;title&gt;First JavaScript program&lt;/title&gt;</a:t>
            </a:r>
          </a:p>
          <a:p>
            <a:pPr>
              <a:buNone/>
            </a:pPr>
            <a:r>
              <a:rPr lang="en-IN" sz="1800" dirty="0" smtClean="0"/>
              <a:t>&lt;/head&gt;</a:t>
            </a:r>
          </a:p>
          <a:p>
            <a:pPr>
              <a:buNone/>
            </a:pPr>
            <a:r>
              <a:rPr lang="en-IN" sz="1800" dirty="0" smtClean="0"/>
              <a:t>&lt;body&gt;</a:t>
            </a:r>
          </a:p>
          <a:p>
            <a:pPr>
              <a:buNone/>
            </a:pPr>
            <a:r>
              <a:rPr lang="en-IN" sz="1800" dirty="0" smtClean="0"/>
              <a:t>&lt;script&gt;</a:t>
            </a:r>
          </a:p>
          <a:p>
            <a:pPr>
              <a:buNone/>
            </a:pPr>
            <a:r>
              <a:rPr lang="en-IN" sz="1800" dirty="0" err="1" smtClean="0"/>
              <a:t>document.write</a:t>
            </a:r>
            <a:r>
              <a:rPr lang="en-IN" sz="1800" dirty="0" smtClean="0"/>
              <a:t>(“Hello World!”);</a:t>
            </a:r>
          </a:p>
          <a:p>
            <a:pPr>
              <a:buNone/>
            </a:pPr>
            <a:r>
              <a:rPr lang="en-IN" sz="1800" dirty="0" smtClean="0"/>
              <a:t>&lt;/script&gt;</a:t>
            </a:r>
          </a:p>
          <a:p>
            <a:pPr>
              <a:buNone/>
            </a:pPr>
            <a:r>
              <a:rPr lang="en-IN" sz="1800" dirty="0" smtClean="0"/>
              <a:t>&lt;/body&gt;</a:t>
            </a:r>
          </a:p>
          <a:p>
            <a:pPr>
              <a:buNone/>
            </a:pPr>
            <a:r>
              <a:rPr lang="en-IN" sz="1800" dirty="0" smtClean="0"/>
              <a:t>&lt;/html&gt;</a:t>
            </a:r>
          </a:p>
          <a:p>
            <a:pPr>
              <a:buNone/>
            </a:pPr>
            <a:r>
              <a:rPr lang="hi-IN" sz="1800" dirty="0" smtClean="0"/>
              <a:t>ऊपर दिए गए प्रोग्राम  में एक </a:t>
            </a:r>
            <a:r>
              <a:rPr lang="en-IN" sz="1800" dirty="0" smtClean="0"/>
              <a:t>HTML file </a:t>
            </a:r>
            <a:r>
              <a:rPr lang="hi-IN" sz="1800" dirty="0" smtClean="0"/>
              <a:t>में कुछ </a:t>
            </a:r>
            <a:r>
              <a:rPr lang="en-IN" sz="1800" dirty="0" smtClean="0"/>
              <a:t>JavaScript code add </a:t>
            </a:r>
            <a:r>
              <a:rPr lang="hi-IN" sz="1800" dirty="0" smtClean="0"/>
              <a:t>किये गए है। ये एक बहुत ही आसान प्रोग्राम है। सबसे पहले &lt;</a:t>
            </a:r>
            <a:r>
              <a:rPr lang="en-IN" sz="1800" dirty="0" smtClean="0"/>
              <a:t>body&gt; section </a:t>
            </a:r>
            <a:r>
              <a:rPr lang="hi-IN" sz="1800" dirty="0" smtClean="0"/>
              <a:t>में &lt;</a:t>
            </a:r>
            <a:r>
              <a:rPr lang="en-IN" sz="1800" dirty="0" smtClean="0"/>
              <a:t>script&gt; tag define </a:t>
            </a:r>
            <a:r>
              <a:rPr lang="hi-IN" sz="1800" dirty="0" smtClean="0"/>
              <a:t>किया गया है,इसके बाद &lt;</a:t>
            </a:r>
            <a:r>
              <a:rPr lang="en-IN" sz="1800" dirty="0" smtClean="0"/>
              <a:t>script&gt; tag </a:t>
            </a:r>
            <a:r>
              <a:rPr lang="hi-IN" sz="1800" dirty="0" smtClean="0"/>
              <a:t>में </a:t>
            </a:r>
            <a:r>
              <a:rPr lang="en-IN" sz="1800" dirty="0" smtClean="0"/>
              <a:t>write function </a:t>
            </a:r>
            <a:r>
              <a:rPr lang="hi-IN" sz="1800" dirty="0" smtClean="0"/>
              <a:t>को </a:t>
            </a:r>
            <a:r>
              <a:rPr lang="en-IN" sz="1800" dirty="0" smtClean="0"/>
              <a:t>call </a:t>
            </a:r>
            <a:r>
              <a:rPr lang="hi-IN" sz="1800" dirty="0" smtClean="0"/>
              <a:t>किया गया है। इस </a:t>
            </a:r>
            <a:r>
              <a:rPr lang="en-IN" sz="1800" dirty="0" smtClean="0"/>
              <a:t>Function </a:t>
            </a:r>
            <a:r>
              <a:rPr lang="hi-IN" sz="1800" dirty="0" smtClean="0"/>
              <a:t>में एक </a:t>
            </a:r>
            <a:r>
              <a:rPr lang="en-IN" sz="1800" dirty="0" smtClean="0"/>
              <a:t>string pass </a:t>
            </a:r>
            <a:r>
              <a:rPr lang="hi-IN" sz="1800" dirty="0" smtClean="0"/>
              <a:t>की जाती है। यह </a:t>
            </a:r>
            <a:r>
              <a:rPr lang="en-IN" sz="1800" dirty="0" smtClean="0"/>
              <a:t>Function </a:t>
            </a:r>
            <a:r>
              <a:rPr lang="hi-IN" sz="1800" dirty="0" smtClean="0"/>
              <a:t>उस </a:t>
            </a:r>
            <a:r>
              <a:rPr lang="en-IN" sz="1800" dirty="0" smtClean="0"/>
              <a:t>string </a:t>
            </a:r>
            <a:r>
              <a:rPr lang="hi-IN" sz="1800" dirty="0" smtClean="0"/>
              <a:t>को </a:t>
            </a:r>
            <a:r>
              <a:rPr lang="en-IN" sz="1800" dirty="0" smtClean="0"/>
              <a:t>Web-page </a:t>
            </a:r>
            <a:r>
              <a:rPr lang="hi-IN" sz="1800" dirty="0" smtClean="0"/>
              <a:t>पर </a:t>
            </a:r>
            <a:r>
              <a:rPr lang="en-IN" sz="1800" dirty="0" smtClean="0"/>
              <a:t>show </a:t>
            </a:r>
            <a:r>
              <a:rPr lang="hi-IN" sz="1800" dirty="0" smtClean="0"/>
              <a:t>करता है। इसी तरह आप </a:t>
            </a:r>
            <a:r>
              <a:rPr lang="en-IN" sz="1800" dirty="0" smtClean="0"/>
              <a:t>program </a:t>
            </a:r>
            <a:r>
              <a:rPr lang="hi-IN" sz="1800" dirty="0" smtClean="0"/>
              <a:t>में जहां भी </a:t>
            </a:r>
            <a:r>
              <a:rPr lang="en-IN" sz="1800" dirty="0" smtClean="0"/>
              <a:t>JavaScript add </a:t>
            </a:r>
            <a:r>
              <a:rPr lang="hi-IN" sz="1800" dirty="0" smtClean="0"/>
              <a:t>करना चाहते है कर सकते है।</a:t>
            </a:r>
          </a:p>
          <a:p>
            <a:pPr>
              <a:buNone/>
            </a:pPr>
            <a:endParaRPr lang="en-IN" sz="1800" dirty="0"/>
          </a:p>
        </p:txBody>
      </p:sp>
      <p:pic>
        <p:nvPicPr>
          <p:cNvPr id="6145" name="Picture 1" descr="C:\Users\suyash saxena\Desktop\cloud computing\helllo-world-program-768x438.png"/>
          <p:cNvPicPr>
            <a:picLocks noChangeAspect="1" noChangeArrowheads="1"/>
          </p:cNvPicPr>
          <p:nvPr/>
        </p:nvPicPr>
        <p:blipFill>
          <a:blip r:embed="rId2" cstate="print"/>
          <a:srcRect/>
          <a:stretch>
            <a:fillRect/>
          </a:stretch>
        </p:blipFill>
        <p:spPr bwMode="auto">
          <a:xfrm>
            <a:off x="1043608" y="5805264"/>
            <a:ext cx="7277829" cy="2448272"/>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665312"/>
            <a:ext cx="8229600" cy="6192688"/>
          </a:xfrm>
        </p:spPr>
        <p:txBody>
          <a:bodyPr>
            <a:normAutofit/>
          </a:bodyPr>
          <a:lstStyle/>
          <a:p>
            <a:pPr>
              <a:buNone/>
            </a:pPr>
            <a:r>
              <a:rPr lang="hi-IN" dirty="0" smtClean="0"/>
              <a:t>जावास्क्रिप्ट इवेंट्स (</a:t>
            </a:r>
            <a:r>
              <a:rPr lang="en-IN" dirty="0" smtClean="0"/>
              <a:t>JavaScript Event)</a:t>
            </a:r>
          </a:p>
          <a:p>
            <a:pPr>
              <a:buNone/>
            </a:pPr>
            <a:r>
              <a:rPr lang="hi-IN" sz="2000" dirty="0" smtClean="0"/>
              <a:t>जावास्क्रिप्ट इवेंट की मदद से आप अपने वेबपेज को इस तरह डिज़ाइन कर सकते है की आपका वेबपेज, यूज़र की गतिविधि (</a:t>
            </a:r>
            <a:r>
              <a:rPr lang="en-IN" sz="2000" dirty="0" smtClean="0"/>
              <a:t>activity) </a:t>
            </a:r>
            <a:r>
              <a:rPr lang="hi-IN" sz="2000" dirty="0" smtClean="0"/>
              <a:t>को प्रतिक्रिया (</a:t>
            </a:r>
            <a:r>
              <a:rPr lang="en-IN" sz="2000" dirty="0" smtClean="0"/>
              <a:t>respond) </a:t>
            </a:r>
            <a:r>
              <a:rPr lang="hi-IN" sz="2000" dirty="0" smtClean="0"/>
              <a:t>कर सके और उसके अनुसार जरुरी बदलाव कर सके। इवेंट का प्रयोग करने से आपका वेबपेज गतिशील और इंटरेक्टिव (</a:t>
            </a:r>
            <a:r>
              <a:rPr lang="en-IN" sz="2000" dirty="0" smtClean="0"/>
              <a:t>dynamic and interactive) </a:t>
            </a:r>
            <a:r>
              <a:rPr lang="hi-IN" sz="2000" dirty="0" smtClean="0"/>
              <a:t>बन जाता है।</a:t>
            </a:r>
          </a:p>
          <a:p>
            <a:pPr>
              <a:buNone/>
            </a:pPr>
            <a:endParaRPr lang="en-IN" sz="2200" dirty="0" smtClean="0"/>
          </a:p>
          <a:p>
            <a:pPr>
              <a:buNone/>
            </a:pPr>
            <a:r>
              <a:rPr lang="hi-IN" sz="2200" dirty="0" smtClean="0"/>
              <a:t>अधिकतर इवेंट्स यूज़र के द्वारा उत्त्पन्न (</a:t>
            </a:r>
            <a:r>
              <a:rPr lang="en-IN" sz="2200" dirty="0" smtClean="0"/>
              <a:t>generated) </a:t>
            </a:r>
            <a:r>
              <a:rPr lang="hi-IN" sz="2200" dirty="0" smtClean="0"/>
              <a:t>होते है। सामान्यतः हम जो वेबपेज बनाते है वो एक बार में ही पूरी तरह लोड हो जाते है। मतलब वेबपेज में ऐसा कोई हिस्सा नहीं होता जो लोड होना बाकी हो। लेकिन ऐसा हो सकता है की आप कुछ जानकारी (</a:t>
            </a:r>
            <a:r>
              <a:rPr lang="en-IN" sz="2200" dirty="0" smtClean="0"/>
              <a:t>information) </a:t>
            </a:r>
            <a:r>
              <a:rPr lang="hi-IN" sz="2200" dirty="0" smtClean="0"/>
              <a:t>यूज़र के हिसाब से लोड करना चाहते है। जैसे की यूज़र किसी लिंक पर क्लिक करे या मेन्यू में से कोई आइटम सेलेक्ट करे तो उसके अनुसार पेज में बदलाव आ जाये। ऐसा आप जावास्क्रिप्ट इवेंट्स की मदद से कर सकते है।</a:t>
            </a:r>
            <a:endParaRPr lang="en-IN" sz="2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476672"/>
            <a:ext cx="8229600" cy="6120680"/>
          </a:xfrm>
        </p:spPr>
        <p:txBody>
          <a:bodyPr>
            <a:normAutofit/>
          </a:bodyPr>
          <a:lstStyle/>
          <a:p>
            <a:r>
              <a:rPr lang="hi-IN" sz="2000" dirty="0" smtClean="0"/>
              <a:t>हर इवेंट को आप </a:t>
            </a:r>
            <a:r>
              <a:rPr lang="en-IN" sz="2000" dirty="0" smtClean="0"/>
              <a:t>HTML </a:t>
            </a:r>
            <a:r>
              <a:rPr lang="hi-IN" sz="2000" dirty="0" smtClean="0"/>
              <a:t>में एट्रिब्यूट की तरह प्रयोग कर सकते है और उस टैग से सम्बंधित सभी इवेंट हैंडल कर सकते है। जैसे की बटन से सम्बंधित </a:t>
            </a:r>
            <a:r>
              <a:rPr lang="en-IN" sz="2000" dirty="0" err="1" smtClean="0"/>
              <a:t>onClick</a:t>
            </a:r>
            <a:r>
              <a:rPr lang="en-IN" sz="2000" dirty="0" smtClean="0"/>
              <a:t>()event </a:t>
            </a:r>
            <a:r>
              <a:rPr lang="hi-IN" sz="2000" dirty="0" smtClean="0"/>
              <a:t>प्रयोग कर सकते है। जैसे ही यूज़र बटन पर क्लिक करें तो कोई एक्शन ले सकते है।</a:t>
            </a:r>
            <a:endParaRPr lang="en-IN" sz="2000" dirty="0" smtClean="0"/>
          </a:p>
          <a:p>
            <a:pPr>
              <a:buNone/>
            </a:pPr>
            <a:endParaRPr lang="en-IN" sz="2000" dirty="0" smtClean="0"/>
          </a:p>
          <a:p>
            <a:r>
              <a:rPr lang="hi-IN" sz="2000" dirty="0" smtClean="0"/>
              <a:t>उदाहरण के लिए यदि आप वेबपेज में कोई अलर्ट बॉक्स (</a:t>
            </a:r>
            <a:r>
              <a:rPr lang="en-IN" sz="2000" dirty="0" smtClean="0"/>
              <a:t>Alert-box)</a:t>
            </a:r>
            <a:r>
              <a:rPr lang="hi-IN" sz="2000" dirty="0" smtClean="0"/>
              <a:t>जोड़ते है तो वह वेबपेज के लोड होते ही प्रदर्शित हो जाता है। लेकिन आप चाहते है की वो अलर्ट बॉक्स तब प्रदर्शित हो जब यूज़र किसी बटन या लिंक  पर क्लिक करे तो इसके लिए आप जावास्क्रिप्ट इवेंट्स को प्रयोग करेंगे।</a:t>
            </a:r>
            <a:endParaRPr lang="en-IN" sz="2000" dirty="0" smtClean="0"/>
          </a:p>
          <a:p>
            <a:r>
              <a:rPr lang="en-IN" sz="2800" b="1" dirty="0" smtClean="0"/>
              <a:t>JavaScript Event Categories</a:t>
            </a:r>
          </a:p>
          <a:p>
            <a:pPr>
              <a:buNone/>
            </a:pPr>
            <a:r>
              <a:rPr lang="hi-IN" sz="2000" dirty="0" smtClean="0"/>
              <a:t>जावास्क्रिप्ट इवेंट्स  को अलग-अलग केटेगरी  में बांटा गया है। जैसे की माउस से संबंधित इवेंट माउस इवेंट की श्रेणी में आते है और फॉर्म से संबंधित इवेंट्स फॉर्म इवेंट्स की श्रेणी में आते है। जवास्क्रिप्ट्स इवेंट्स की सामान्यतः पांच श्रेणी होती है।</a:t>
            </a:r>
          </a:p>
          <a:p>
            <a:endParaRPr lang="en-IN" sz="2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404664"/>
            <a:ext cx="8229600" cy="5976664"/>
          </a:xfrm>
        </p:spPr>
        <p:txBody>
          <a:bodyPr>
            <a:normAutofit fontScale="92500" lnSpcReduction="20000"/>
          </a:bodyPr>
          <a:lstStyle/>
          <a:p>
            <a:r>
              <a:rPr lang="en-IN" sz="3100" b="1" dirty="0" smtClean="0"/>
              <a:t>Mouse Events</a:t>
            </a:r>
            <a:endParaRPr lang="en-IN" sz="3100" dirty="0" smtClean="0"/>
          </a:p>
          <a:p>
            <a:pPr>
              <a:buNone/>
            </a:pPr>
            <a:r>
              <a:rPr lang="en-IN" sz="2800" dirty="0" smtClean="0"/>
              <a:t>   </a:t>
            </a:r>
            <a:r>
              <a:rPr lang="en-IN" sz="2800" dirty="0" err="1" smtClean="0"/>
              <a:t>onclick</a:t>
            </a:r>
            <a:r>
              <a:rPr lang="en-IN" sz="2800" dirty="0" smtClean="0"/>
              <a:t>, </a:t>
            </a:r>
            <a:r>
              <a:rPr lang="en-IN" sz="2800" dirty="0" err="1" smtClean="0"/>
              <a:t>onmouseover</a:t>
            </a:r>
            <a:r>
              <a:rPr lang="en-IN" sz="2800" dirty="0" smtClean="0"/>
              <a:t>, </a:t>
            </a:r>
            <a:r>
              <a:rPr lang="en-IN" sz="2800" dirty="0" err="1" smtClean="0"/>
              <a:t>onmouseout</a:t>
            </a:r>
            <a:r>
              <a:rPr lang="en-IN" sz="2800" dirty="0" smtClean="0"/>
              <a:t>, </a:t>
            </a:r>
            <a:r>
              <a:rPr lang="en-IN" sz="2800" dirty="0" err="1" smtClean="0"/>
              <a:t>ondblclick</a:t>
            </a:r>
            <a:r>
              <a:rPr lang="en-IN" sz="2800" dirty="0" smtClean="0"/>
              <a:t>. </a:t>
            </a:r>
            <a:r>
              <a:rPr lang="en-IN" sz="2800" dirty="0" err="1" smtClean="0"/>
              <a:t>onmousedown</a:t>
            </a:r>
            <a:r>
              <a:rPr lang="en-IN" sz="2800" dirty="0" smtClean="0"/>
              <a:t>,</a:t>
            </a:r>
          </a:p>
          <a:p>
            <a:r>
              <a:rPr lang="en-IN" b="1" dirty="0" smtClean="0"/>
              <a:t>Form Events</a:t>
            </a:r>
            <a:endParaRPr lang="en-IN" dirty="0" smtClean="0"/>
          </a:p>
          <a:p>
            <a:pPr>
              <a:buNone/>
            </a:pPr>
            <a:r>
              <a:rPr lang="en-IN" dirty="0" err="1" smtClean="0"/>
              <a:t>onblur</a:t>
            </a:r>
            <a:r>
              <a:rPr lang="en-IN" dirty="0" smtClean="0"/>
              <a:t>, </a:t>
            </a:r>
            <a:r>
              <a:rPr lang="en-IN" dirty="0" err="1" smtClean="0"/>
              <a:t>onchange</a:t>
            </a:r>
            <a:r>
              <a:rPr lang="en-IN" dirty="0" smtClean="0"/>
              <a:t>, </a:t>
            </a:r>
            <a:r>
              <a:rPr lang="en-IN" dirty="0" err="1" smtClean="0"/>
              <a:t>onfocus</a:t>
            </a:r>
            <a:r>
              <a:rPr lang="en-IN" dirty="0" smtClean="0"/>
              <a:t>, </a:t>
            </a:r>
            <a:r>
              <a:rPr lang="en-IN" dirty="0" err="1" smtClean="0"/>
              <a:t>onselect</a:t>
            </a:r>
            <a:r>
              <a:rPr lang="en-IN" dirty="0" smtClean="0"/>
              <a:t>, </a:t>
            </a:r>
            <a:r>
              <a:rPr lang="en-IN" dirty="0" err="1" smtClean="0"/>
              <a:t>onsubmit</a:t>
            </a:r>
            <a:r>
              <a:rPr lang="en-IN" dirty="0" smtClean="0"/>
              <a:t>, </a:t>
            </a:r>
            <a:r>
              <a:rPr lang="en-IN" dirty="0" err="1" smtClean="0"/>
              <a:t>onreset</a:t>
            </a:r>
            <a:endParaRPr lang="en-IN" dirty="0" smtClean="0"/>
          </a:p>
          <a:p>
            <a:r>
              <a:rPr lang="en-IN" b="1" dirty="0" smtClean="0"/>
              <a:t>Keyboard Events</a:t>
            </a:r>
            <a:endParaRPr lang="en-IN" dirty="0" smtClean="0"/>
          </a:p>
          <a:p>
            <a:pPr>
              <a:buNone/>
            </a:pPr>
            <a:r>
              <a:rPr lang="en-IN" dirty="0" err="1" smtClean="0"/>
              <a:t>onkeypress</a:t>
            </a:r>
            <a:r>
              <a:rPr lang="en-IN" dirty="0" smtClean="0"/>
              <a:t>, </a:t>
            </a:r>
            <a:r>
              <a:rPr lang="en-IN" dirty="0" err="1" smtClean="0"/>
              <a:t>onkeydown</a:t>
            </a:r>
            <a:r>
              <a:rPr lang="en-IN" dirty="0" smtClean="0"/>
              <a:t>, </a:t>
            </a:r>
            <a:r>
              <a:rPr lang="en-IN" dirty="0" err="1" smtClean="0"/>
              <a:t>onkeyup</a:t>
            </a:r>
            <a:endParaRPr lang="en-IN" dirty="0" smtClean="0"/>
          </a:p>
          <a:p>
            <a:r>
              <a:rPr lang="en-IN" b="1" dirty="0" smtClean="0"/>
              <a:t>Frame Events</a:t>
            </a:r>
            <a:endParaRPr lang="en-IN" dirty="0" smtClean="0"/>
          </a:p>
          <a:p>
            <a:pPr>
              <a:buNone/>
            </a:pPr>
            <a:r>
              <a:rPr lang="en-IN" dirty="0" err="1" smtClean="0"/>
              <a:t>onload</a:t>
            </a:r>
            <a:r>
              <a:rPr lang="en-IN" dirty="0" smtClean="0"/>
              <a:t>, </a:t>
            </a:r>
            <a:r>
              <a:rPr lang="en-IN" dirty="0" err="1" smtClean="0"/>
              <a:t>onunload</a:t>
            </a:r>
            <a:r>
              <a:rPr lang="en-IN" dirty="0" smtClean="0"/>
              <a:t>, </a:t>
            </a:r>
            <a:r>
              <a:rPr lang="en-IN" dirty="0" err="1" smtClean="0"/>
              <a:t>onresize</a:t>
            </a:r>
            <a:r>
              <a:rPr lang="en-IN" dirty="0" smtClean="0"/>
              <a:t>, </a:t>
            </a:r>
            <a:r>
              <a:rPr lang="en-IN" dirty="0" err="1" smtClean="0"/>
              <a:t>onscroll</a:t>
            </a:r>
            <a:r>
              <a:rPr lang="en-IN" dirty="0" smtClean="0"/>
              <a:t>, </a:t>
            </a:r>
            <a:r>
              <a:rPr lang="en-IN" dirty="0" err="1" smtClean="0"/>
              <a:t>onunload</a:t>
            </a:r>
            <a:r>
              <a:rPr lang="en-IN" dirty="0" smtClean="0"/>
              <a:t>, </a:t>
            </a:r>
            <a:r>
              <a:rPr lang="en-IN" dirty="0" err="1" smtClean="0"/>
              <a:t>onerror</a:t>
            </a:r>
            <a:endParaRPr lang="en-IN" dirty="0" smtClean="0"/>
          </a:p>
          <a:p>
            <a:r>
              <a:rPr lang="en-IN" b="1" dirty="0" smtClean="0"/>
              <a:t>Media Events</a:t>
            </a:r>
            <a:endParaRPr lang="en-IN" dirty="0" smtClean="0"/>
          </a:p>
          <a:p>
            <a:pPr>
              <a:buNone/>
            </a:pPr>
            <a:r>
              <a:rPr lang="en-IN" dirty="0" err="1" smtClean="0"/>
              <a:t>onplay</a:t>
            </a:r>
            <a:r>
              <a:rPr lang="en-IN" dirty="0" smtClean="0"/>
              <a:t>, </a:t>
            </a:r>
            <a:r>
              <a:rPr lang="en-IN" dirty="0" err="1" smtClean="0"/>
              <a:t>onpause</a:t>
            </a:r>
            <a:r>
              <a:rPr lang="en-IN" dirty="0" smtClean="0"/>
              <a:t>, </a:t>
            </a:r>
            <a:r>
              <a:rPr lang="en-IN" dirty="0" err="1" smtClean="0"/>
              <a:t>onerror</a:t>
            </a:r>
            <a:r>
              <a:rPr lang="en-IN" dirty="0" smtClean="0"/>
              <a:t>, </a:t>
            </a:r>
            <a:r>
              <a:rPr lang="en-IN" dirty="0" err="1" smtClean="0"/>
              <a:t>onprogress</a:t>
            </a:r>
            <a:r>
              <a:rPr lang="en-IN" dirty="0" smtClean="0"/>
              <a:t>, </a:t>
            </a:r>
            <a:r>
              <a:rPr lang="en-IN" dirty="0" err="1" smtClean="0"/>
              <a:t>onplaying</a:t>
            </a:r>
            <a:endParaRPr lang="en-IN" dirty="0" smtClean="0"/>
          </a:p>
          <a:p>
            <a:pPr>
              <a:buNone/>
            </a:pPr>
            <a:endParaRPr lang="en-IN"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404664"/>
            <a:ext cx="8229600" cy="6120680"/>
          </a:xfrm>
        </p:spPr>
        <p:txBody>
          <a:bodyPr>
            <a:normAutofit fontScale="62500" lnSpcReduction="20000"/>
          </a:bodyPr>
          <a:lstStyle/>
          <a:p>
            <a:pPr>
              <a:buNone/>
            </a:pPr>
            <a:r>
              <a:rPr lang="en-IN" dirty="0" smtClean="0"/>
              <a:t>Common JavaScript Events</a:t>
            </a:r>
          </a:p>
          <a:p>
            <a:pPr>
              <a:buNone/>
            </a:pPr>
            <a:r>
              <a:rPr lang="en-IN" dirty="0" err="1" smtClean="0"/>
              <a:t>Javascript</a:t>
            </a:r>
            <a:r>
              <a:rPr lang="en-IN" dirty="0" smtClean="0"/>
              <a:t> </a:t>
            </a:r>
            <a:r>
              <a:rPr lang="hi-IN" dirty="0" smtClean="0"/>
              <a:t>के कुछ </a:t>
            </a:r>
            <a:r>
              <a:rPr lang="en-IN" dirty="0" smtClean="0"/>
              <a:t>Common Events </a:t>
            </a:r>
            <a:r>
              <a:rPr lang="hi-IN" dirty="0" smtClean="0"/>
              <a:t>जिनका प्रयोग बहुत ज्यादा होता है।</a:t>
            </a:r>
          </a:p>
          <a:p>
            <a:pPr>
              <a:buNone/>
            </a:pPr>
            <a:r>
              <a:rPr lang="hi-IN" dirty="0" smtClean="0"/>
              <a:t/>
            </a:r>
            <a:br>
              <a:rPr lang="hi-IN" dirty="0" smtClean="0"/>
            </a:br>
            <a:r>
              <a:rPr lang="hi-IN" dirty="0" smtClean="0"/>
              <a:t/>
            </a:r>
            <a:br>
              <a:rPr lang="hi-IN" dirty="0" smtClean="0"/>
            </a:br>
            <a:endParaRPr lang="hi-IN" dirty="0" smtClean="0"/>
          </a:p>
          <a:p>
            <a:pPr>
              <a:buNone/>
            </a:pPr>
            <a:r>
              <a:rPr lang="en-IN" b="1" dirty="0" err="1" smtClean="0"/>
              <a:t>onclick</a:t>
            </a:r>
            <a:r>
              <a:rPr lang="en-IN" b="1" dirty="0" smtClean="0"/>
              <a:t>= “ ”</a:t>
            </a:r>
            <a:endParaRPr lang="en-IN" dirty="0" smtClean="0"/>
          </a:p>
          <a:p>
            <a:pPr>
              <a:buNone/>
            </a:pPr>
            <a:r>
              <a:rPr lang="hi-IN" dirty="0" smtClean="0"/>
              <a:t>ये एक </a:t>
            </a:r>
            <a:r>
              <a:rPr lang="en-IN" dirty="0" smtClean="0"/>
              <a:t>Mouse Event </a:t>
            </a:r>
            <a:r>
              <a:rPr lang="hi-IN" dirty="0" smtClean="0"/>
              <a:t>है। आप इसे </a:t>
            </a:r>
            <a:r>
              <a:rPr lang="en-IN" dirty="0" smtClean="0"/>
              <a:t>Clickable Components (Link, Button) </a:t>
            </a:r>
            <a:r>
              <a:rPr lang="hi-IN" dirty="0" smtClean="0"/>
              <a:t>के साथ प्रयोग कर सकते है। </a:t>
            </a:r>
            <a:r>
              <a:rPr lang="en-IN" dirty="0" smtClean="0"/>
              <a:t>Component </a:t>
            </a:r>
            <a:r>
              <a:rPr lang="hi-IN" dirty="0" smtClean="0"/>
              <a:t>पर </a:t>
            </a:r>
            <a:r>
              <a:rPr lang="en-IN" dirty="0" smtClean="0"/>
              <a:t>Click </a:t>
            </a:r>
            <a:r>
              <a:rPr lang="hi-IN" dirty="0" smtClean="0"/>
              <a:t>होते ही </a:t>
            </a:r>
            <a:r>
              <a:rPr lang="en-IN" dirty="0" smtClean="0"/>
              <a:t>Define </a:t>
            </a:r>
            <a:r>
              <a:rPr lang="hi-IN" dirty="0" smtClean="0"/>
              <a:t>किया गया </a:t>
            </a:r>
            <a:r>
              <a:rPr lang="en-IN" dirty="0" err="1" smtClean="0"/>
              <a:t>Javascript</a:t>
            </a:r>
            <a:r>
              <a:rPr lang="en-IN" dirty="0" smtClean="0"/>
              <a:t> Function Call </a:t>
            </a:r>
            <a:r>
              <a:rPr lang="hi-IN" dirty="0" smtClean="0"/>
              <a:t>हो जाता है।</a:t>
            </a:r>
          </a:p>
          <a:p>
            <a:pPr>
              <a:buNone/>
            </a:pPr>
            <a:r>
              <a:rPr lang="en-IN" b="1" dirty="0" err="1" smtClean="0"/>
              <a:t>onfocus</a:t>
            </a:r>
            <a:r>
              <a:rPr lang="en-IN" b="1" dirty="0" smtClean="0"/>
              <a:t>=” ” </a:t>
            </a:r>
            <a:endParaRPr lang="en-IN" dirty="0" smtClean="0"/>
          </a:p>
          <a:p>
            <a:pPr>
              <a:buNone/>
            </a:pPr>
            <a:r>
              <a:rPr lang="hi-IN" dirty="0" smtClean="0"/>
              <a:t>ये एक </a:t>
            </a:r>
            <a:r>
              <a:rPr lang="en-IN" dirty="0" smtClean="0"/>
              <a:t>Form Event </a:t>
            </a:r>
            <a:r>
              <a:rPr lang="hi-IN" dirty="0" smtClean="0"/>
              <a:t>है। इससे </a:t>
            </a:r>
            <a:r>
              <a:rPr lang="en-IN" dirty="0" smtClean="0"/>
              <a:t>Form </a:t>
            </a:r>
            <a:r>
              <a:rPr lang="hi-IN" dirty="0" smtClean="0"/>
              <a:t>को जैसे ही </a:t>
            </a:r>
            <a:r>
              <a:rPr lang="en-IN" dirty="0" smtClean="0"/>
              <a:t>Focus </a:t>
            </a:r>
            <a:r>
              <a:rPr lang="hi-IN" dirty="0" smtClean="0"/>
              <a:t>मिलता है </a:t>
            </a:r>
            <a:r>
              <a:rPr lang="en-IN" dirty="0" smtClean="0"/>
              <a:t>Script Execute </a:t>
            </a:r>
            <a:r>
              <a:rPr lang="hi-IN" dirty="0" smtClean="0"/>
              <a:t>हो जाती है।</a:t>
            </a:r>
          </a:p>
          <a:p>
            <a:pPr>
              <a:buNone/>
            </a:pPr>
            <a:r>
              <a:rPr lang="en-IN" b="1" dirty="0" err="1" smtClean="0"/>
              <a:t>Onblur</a:t>
            </a:r>
            <a:r>
              <a:rPr lang="en-IN" b="1" dirty="0" smtClean="0"/>
              <a:t>=” ” </a:t>
            </a:r>
            <a:endParaRPr lang="en-IN" dirty="0" smtClean="0"/>
          </a:p>
          <a:p>
            <a:pPr>
              <a:buNone/>
            </a:pPr>
            <a:r>
              <a:rPr lang="hi-IN" dirty="0" smtClean="0"/>
              <a:t>ये भी एक </a:t>
            </a:r>
            <a:r>
              <a:rPr lang="en-IN" dirty="0" smtClean="0"/>
              <a:t>Form Event </a:t>
            </a:r>
            <a:r>
              <a:rPr lang="hi-IN" dirty="0" smtClean="0"/>
              <a:t>है जो जैसे ही </a:t>
            </a:r>
            <a:r>
              <a:rPr lang="en-IN" dirty="0" smtClean="0"/>
              <a:t>Form </a:t>
            </a:r>
            <a:r>
              <a:rPr lang="hi-IN" dirty="0" smtClean="0"/>
              <a:t>से </a:t>
            </a:r>
            <a:r>
              <a:rPr lang="en-IN" dirty="0" smtClean="0"/>
              <a:t>Focus </a:t>
            </a:r>
            <a:r>
              <a:rPr lang="hi-IN" dirty="0" smtClean="0"/>
              <a:t>हटता है </a:t>
            </a:r>
            <a:r>
              <a:rPr lang="en-IN" dirty="0" smtClean="0"/>
              <a:t>Script </a:t>
            </a:r>
            <a:r>
              <a:rPr lang="hi-IN" dirty="0" smtClean="0"/>
              <a:t>को </a:t>
            </a:r>
            <a:r>
              <a:rPr lang="en-IN" dirty="0" smtClean="0"/>
              <a:t>Execute </a:t>
            </a:r>
            <a:r>
              <a:rPr lang="hi-IN" dirty="0" smtClean="0"/>
              <a:t>करता है।</a:t>
            </a:r>
          </a:p>
          <a:p>
            <a:pPr>
              <a:buNone/>
            </a:pPr>
            <a:r>
              <a:rPr lang="en-IN" b="1" dirty="0" err="1" smtClean="0"/>
              <a:t>onchange</a:t>
            </a:r>
            <a:r>
              <a:rPr lang="en-IN" b="1" dirty="0" smtClean="0"/>
              <a:t>=” ” </a:t>
            </a:r>
            <a:endParaRPr lang="en-IN" dirty="0" smtClean="0"/>
          </a:p>
          <a:p>
            <a:pPr>
              <a:buNone/>
            </a:pPr>
            <a:r>
              <a:rPr lang="hi-IN" dirty="0" smtClean="0"/>
              <a:t>जैसे ही </a:t>
            </a:r>
            <a:r>
              <a:rPr lang="en-IN" dirty="0" smtClean="0"/>
              <a:t>Component </a:t>
            </a:r>
            <a:r>
              <a:rPr lang="hi-IN" dirty="0" smtClean="0"/>
              <a:t>में कोई परिवर्तन होता है ये </a:t>
            </a:r>
            <a:r>
              <a:rPr lang="en-IN" dirty="0" smtClean="0"/>
              <a:t>Event Script </a:t>
            </a:r>
            <a:r>
              <a:rPr lang="hi-IN" dirty="0" smtClean="0"/>
              <a:t>को </a:t>
            </a:r>
            <a:r>
              <a:rPr lang="en-IN" dirty="0" smtClean="0"/>
              <a:t>Execute </a:t>
            </a:r>
            <a:r>
              <a:rPr lang="hi-IN" dirty="0" smtClean="0"/>
              <a:t>कर देता है। जैसे की लिस्ट में से कोई दूसरा </a:t>
            </a:r>
            <a:r>
              <a:rPr lang="en-IN" dirty="0" smtClean="0"/>
              <a:t>Item Select </a:t>
            </a:r>
            <a:r>
              <a:rPr lang="hi-IN" dirty="0" smtClean="0"/>
              <a:t>किया जाये।</a:t>
            </a:r>
          </a:p>
          <a:p>
            <a:pPr>
              <a:buNone/>
            </a:pPr>
            <a:r>
              <a:rPr lang="hi-IN" dirty="0" smtClean="0"/>
              <a:t> </a:t>
            </a:r>
          </a:p>
          <a:p>
            <a:endParaRPr lang="en-IN"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620688"/>
            <a:ext cx="8229600" cy="6237312"/>
          </a:xfrm>
        </p:spPr>
        <p:txBody>
          <a:bodyPr>
            <a:normAutofit fontScale="32500" lnSpcReduction="20000"/>
          </a:bodyPr>
          <a:lstStyle/>
          <a:p>
            <a:pPr>
              <a:buNone/>
            </a:pPr>
            <a:r>
              <a:rPr lang="en-IN" sz="6200" b="1" dirty="0" err="1" smtClean="0"/>
              <a:t>onSelect</a:t>
            </a:r>
            <a:r>
              <a:rPr lang="en-IN" sz="6200" b="1" dirty="0" smtClean="0"/>
              <a:t>=” “</a:t>
            </a:r>
            <a:endParaRPr lang="en-IN" sz="6200" dirty="0" smtClean="0"/>
          </a:p>
          <a:p>
            <a:pPr>
              <a:buNone/>
            </a:pPr>
            <a:r>
              <a:rPr lang="hi-IN" sz="6200" dirty="0" smtClean="0"/>
              <a:t>जब यूज़र </a:t>
            </a:r>
            <a:r>
              <a:rPr lang="en-IN" sz="6200" dirty="0" smtClean="0"/>
              <a:t>Text </a:t>
            </a:r>
            <a:r>
              <a:rPr lang="hi-IN" sz="6200" dirty="0" smtClean="0"/>
              <a:t>को </a:t>
            </a:r>
            <a:r>
              <a:rPr lang="en-IN" sz="6200" dirty="0" smtClean="0"/>
              <a:t>Select </a:t>
            </a:r>
            <a:r>
              <a:rPr lang="hi-IN" sz="6200" dirty="0" smtClean="0"/>
              <a:t>करता है तो ये </a:t>
            </a:r>
            <a:r>
              <a:rPr lang="en-IN" sz="6200" dirty="0" smtClean="0"/>
              <a:t>Event Define </a:t>
            </a:r>
            <a:r>
              <a:rPr lang="hi-IN" sz="6200" dirty="0" smtClean="0"/>
              <a:t>किये गए </a:t>
            </a:r>
            <a:r>
              <a:rPr lang="en-IN" sz="6200" dirty="0" smtClean="0"/>
              <a:t>Function </a:t>
            </a:r>
            <a:r>
              <a:rPr lang="hi-IN" sz="6200" dirty="0" smtClean="0"/>
              <a:t>को </a:t>
            </a:r>
            <a:r>
              <a:rPr lang="en-IN" sz="6200" dirty="0" smtClean="0"/>
              <a:t>Call </a:t>
            </a:r>
            <a:r>
              <a:rPr lang="hi-IN" sz="6200" dirty="0" smtClean="0"/>
              <a:t>करता है।</a:t>
            </a:r>
          </a:p>
          <a:p>
            <a:pPr>
              <a:buNone/>
            </a:pPr>
            <a:r>
              <a:rPr lang="en-IN" sz="6200" b="1" dirty="0" err="1" smtClean="0"/>
              <a:t>onmouseover</a:t>
            </a:r>
            <a:r>
              <a:rPr lang="en-IN" sz="6200" b="1" dirty="0" smtClean="0"/>
              <a:t>=” ” </a:t>
            </a:r>
            <a:endParaRPr lang="en-IN" sz="6200" dirty="0" smtClean="0"/>
          </a:p>
          <a:p>
            <a:pPr>
              <a:buNone/>
            </a:pPr>
            <a:r>
              <a:rPr lang="hi-IN" sz="6200" dirty="0" smtClean="0"/>
              <a:t>जब </a:t>
            </a:r>
            <a:r>
              <a:rPr lang="en-IN" sz="6200" dirty="0" smtClean="0"/>
              <a:t>Component </a:t>
            </a:r>
            <a:r>
              <a:rPr lang="hi-IN" sz="6200" dirty="0" smtClean="0"/>
              <a:t>पर </a:t>
            </a:r>
            <a:r>
              <a:rPr lang="en-IN" sz="6200" dirty="0" smtClean="0"/>
              <a:t>Mouse </a:t>
            </a:r>
            <a:r>
              <a:rPr lang="hi-IN" sz="6200" dirty="0" smtClean="0"/>
              <a:t>को ले जाया जाता है </a:t>
            </a:r>
            <a:r>
              <a:rPr lang="en-IN" sz="6200" dirty="0" smtClean="0"/>
              <a:t>Script Execute </a:t>
            </a:r>
            <a:r>
              <a:rPr lang="hi-IN" sz="6200" dirty="0" smtClean="0"/>
              <a:t>हो जाती है।</a:t>
            </a:r>
          </a:p>
          <a:p>
            <a:pPr>
              <a:buNone/>
            </a:pPr>
            <a:r>
              <a:rPr lang="en-IN" sz="6200" b="1" dirty="0" err="1" smtClean="0"/>
              <a:t>onmouseout</a:t>
            </a:r>
            <a:r>
              <a:rPr lang="en-IN" sz="6200" b="1" dirty="0" smtClean="0"/>
              <a:t>=” ” </a:t>
            </a:r>
            <a:endParaRPr lang="en-IN" sz="6200" dirty="0" smtClean="0"/>
          </a:p>
          <a:p>
            <a:pPr>
              <a:buNone/>
            </a:pPr>
            <a:r>
              <a:rPr lang="hi-IN" sz="6200" dirty="0" smtClean="0"/>
              <a:t>जैसे ही </a:t>
            </a:r>
            <a:r>
              <a:rPr lang="en-IN" sz="6200" dirty="0" smtClean="0"/>
              <a:t>Component </a:t>
            </a:r>
            <a:r>
              <a:rPr lang="hi-IN" sz="6200" dirty="0" smtClean="0"/>
              <a:t>से </a:t>
            </a:r>
            <a:r>
              <a:rPr lang="en-IN" sz="6200" dirty="0" smtClean="0"/>
              <a:t>Mouse </a:t>
            </a:r>
            <a:r>
              <a:rPr lang="hi-IN" sz="6200" dirty="0" smtClean="0"/>
              <a:t>को हटाया जाता है ये </a:t>
            </a:r>
            <a:r>
              <a:rPr lang="en-IN" sz="6200" dirty="0" smtClean="0"/>
              <a:t>Event Script </a:t>
            </a:r>
            <a:r>
              <a:rPr lang="hi-IN" sz="6200" dirty="0" smtClean="0"/>
              <a:t>को </a:t>
            </a:r>
            <a:r>
              <a:rPr lang="en-IN" sz="6200" dirty="0" smtClean="0"/>
              <a:t>Execute </a:t>
            </a:r>
            <a:r>
              <a:rPr lang="hi-IN" sz="6200" dirty="0" smtClean="0"/>
              <a:t>कर देता है।</a:t>
            </a:r>
          </a:p>
          <a:p>
            <a:pPr>
              <a:buNone/>
            </a:pPr>
            <a:r>
              <a:rPr lang="en-IN" sz="6200" b="1" dirty="0" err="1" smtClean="0"/>
              <a:t>onload</a:t>
            </a:r>
            <a:r>
              <a:rPr lang="en-IN" sz="6200" b="1" dirty="0" smtClean="0"/>
              <a:t>=” ” </a:t>
            </a:r>
            <a:endParaRPr lang="en-IN" sz="6200" dirty="0" smtClean="0"/>
          </a:p>
          <a:p>
            <a:pPr>
              <a:buNone/>
            </a:pPr>
            <a:r>
              <a:rPr lang="hi-IN" sz="6200" dirty="0" smtClean="0"/>
              <a:t>जैसे ही </a:t>
            </a:r>
            <a:r>
              <a:rPr lang="en-IN" sz="6200" dirty="0" smtClean="0"/>
              <a:t>Page </a:t>
            </a:r>
            <a:r>
              <a:rPr lang="hi-IN" sz="6200" dirty="0" smtClean="0"/>
              <a:t>की </a:t>
            </a:r>
            <a:r>
              <a:rPr lang="en-IN" sz="6200" dirty="0" smtClean="0"/>
              <a:t>Loading Complete </a:t>
            </a:r>
            <a:r>
              <a:rPr lang="hi-IN" sz="6200" dirty="0" smtClean="0"/>
              <a:t>होती है </a:t>
            </a:r>
            <a:r>
              <a:rPr lang="en-IN" sz="6200" dirty="0" smtClean="0"/>
              <a:t>Script Execute </a:t>
            </a:r>
            <a:r>
              <a:rPr lang="hi-IN" sz="6200" dirty="0" smtClean="0"/>
              <a:t>हो जाती है।</a:t>
            </a:r>
          </a:p>
          <a:p>
            <a:pPr>
              <a:buNone/>
            </a:pPr>
            <a:r>
              <a:rPr lang="en-IN" sz="6200" b="1" dirty="0" err="1" smtClean="0"/>
              <a:t>onunload</a:t>
            </a:r>
            <a:r>
              <a:rPr lang="en-IN" sz="6200" b="1" dirty="0" smtClean="0"/>
              <a:t>=” ” </a:t>
            </a:r>
            <a:endParaRPr lang="en-IN" sz="6200" dirty="0" smtClean="0"/>
          </a:p>
          <a:p>
            <a:pPr>
              <a:buNone/>
            </a:pPr>
            <a:r>
              <a:rPr lang="hi-IN" sz="6200" dirty="0" smtClean="0"/>
              <a:t>जैसे ही </a:t>
            </a:r>
            <a:r>
              <a:rPr lang="en-IN" sz="6200" dirty="0" smtClean="0"/>
              <a:t>Browser </a:t>
            </a:r>
            <a:r>
              <a:rPr lang="hi-IN" sz="6200" dirty="0" smtClean="0"/>
              <a:t>में कोई नयी </a:t>
            </a:r>
            <a:r>
              <a:rPr lang="en-IN" sz="6200" dirty="0" smtClean="0"/>
              <a:t>Window </a:t>
            </a:r>
            <a:r>
              <a:rPr lang="hi-IN" sz="6200" dirty="0" smtClean="0"/>
              <a:t>खोली जाती है ये </a:t>
            </a:r>
            <a:r>
              <a:rPr lang="en-IN" sz="6200" dirty="0" smtClean="0"/>
              <a:t>Event Script </a:t>
            </a:r>
            <a:r>
              <a:rPr lang="hi-IN" sz="6200" dirty="0" smtClean="0"/>
              <a:t>को </a:t>
            </a:r>
            <a:r>
              <a:rPr lang="en-IN" sz="6200" dirty="0" smtClean="0"/>
              <a:t>Execute </a:t>
            </a:r>
            <a:r>
              <a:rPr lang="hi-IN" sz="6200" dirty="0" smtClean="0"/>
              <a:t>कर देता है।</a:t>
            </a:r>
          </a:p>
          <a:p>
            <a:pPr>
              <a:buNone/>
            </a:pPr>
            <a:r>
              <a:rPr lang="en-IN" sz="6200" b="1" dirty="0" err="1" smtClean="0"/>
              <a:t>onsubmit</a:t>
            </a:r>
            <a:r>
              <a:rPr lang="en-IN" sz="6200" b="1" dirty="0" smtClean="0"/>
              <a:t>=” ” </a:t>
            </a:r>
            <a:endParaRPr lang="en-IN" sz="6200" dirty="0" smtClean="0"/>
          </a:p>
          <a:p>
            <a:pPr>
              <a:buNone/>
            </a:pPr>
            <a:r>
              <a:rPr lang="hi-IN" sz="6200" dirty="0" smtClean="0"/>
              <a:t>जैसे ही </a:t>
            </a:r>
            <a:r>
              <a:rPr lang="en-IN" sz="6200" dirty="0" smtClean="0"/>
              <a:t>Form </a:t>
            </a:r>
            <a:r>
              <a:rPr lang="hi-IN" sz="6200" dirty="0" smtClean="0"/>
              <a:t>को </a:t>
            </a:r>
            <a:r>
              <a:rPr lang="en-IN" sz="6200" dirty="0" smtClean="0"/>
              <a:t>Submit </a:t>
            </a:r>
            <a:r>
              <a:rPr lang="hi-IN" sz="6200" dirty="0" smtClean="0"/>
              <a:t>किया जाता है ये </a:t>
            </a:r>
            <a:r>
              <a:rPr lang="en-IN" sz="6200" dirty="0" err="1" smtClean="0"/>
              <a:t>Javascript</a:t>
            </a:r>
            <a:r>
              <a:rPr lang="en-IN" sz="6200" dirty="0" smtClean="0"/>
              <a:t> Event Defined Function </a:t>
            </a:r>
            <a:r>
              <a:rPr lang="hi-IN" sz="6200" dirty="0" smtClean="0"/>
              <a:t>को </a:t>
            </a:r>
            <a:r>
              <a:rPr lang="en-IN" sz="6200" dirty="0" smtClean="0"/>
              <a:t>Call </a:t>
            </a:r>
            <a:r>
              <a:rPr lang="hi-IN" sz="6200" dirty="0" smtClean="0"/>
              <a:t>कर देता है।</a:t>
            </a:r>
          </a:p>
          <a:p>
            <a:endParaRPr lang="en-IN"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1026" name="Picture 2"/>
          <p:cNvPicPr>
            <a:picLocks noGrp="1" noChangeAspect="1" noChangeArrowheads="1"/>
          </p:cNvPicPr>
          <p:nvPr>
            <p:ph idx="1"/>
          </p:nvPr>
        </p:nvPicPr>
        <p:blipFill>
          <a:blip r:embed="rId2" cstate="print"/>
          <a:srcRect t="21315" r="1697"/>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Unit 3</a:t>
            </a:r>
            <a:endParaRPr lang="en-IN" dirty="0"/>
          </a:p>
        </p:txBody>
      </p:sp>
      <p:pic>
        <p:nvPicPr>
          <p:cNvPr id="2050" name="Picture 2" descr="C:\Users\suyash saxena\Downloads\WhatsApp Image 2020-04-28 at 11.29.02 AM.jpeg"/>
          <p:cNvPicPr>
            <a:picLocks noGrp="1" noChangeAspect="1" noChangeArrowheads="1"/>
          </p:cNvPicPr>
          <p:nvPr>
            <p:ph idx="1"/>
          </p:nvPr>
        </p:nvPicPr>
        <p:blipFill>
          <a:blip r:embed="rId2" cstate="print"/>
          <a:srcRect t="3175" b="6349"/>
          <a:stretch>
            <a:fillRect/>
          </a:stretch>
        </p:blipFill>
        <p:spPr bwMode="auto">
          <a:xfrm>
            <a:off x="179512" y="1772816"/>
            <a:ext cx="8964488" cy="324036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476672"/>
            <a:ext cx="9144000" cy="6120680"/>
          </a:xfrm>
        </p:spPr>
        <p:txBody>
          <a:bodyPr>
            <a:normAutofit/>
          </a:bodyPr>
          <a:lstStyle/>
          <a:p>
            <a:pPr>
              <a:buNone/>
            </a:pPr>
            <a:r>
              <a:rPr lang="en-IN" sz="2400" dirty="0" smtClean="0"/>
              <a:t>When you first start </a:t>
            </a:r>
            <a:r>
              <a:rPr lang="en-IN" sz="2400" dirty="0" err="1" smtClean="0"/>
              <a:t>Dreamweaver</a:t>
            </a:r>
            <a:r>
              <a:rPr lang="en-IN" sz="2400" dirty="0" smtClean="0"/>
              <a:t>, you will see this screen</a:t>
            </a:r>
            <a:r>
              <a:rPr lang="en-IN" sz="2000" dirty="0" smtClean="0"/>
              <a:t>.</a:t>
            </a:r>
            <a:endParaRPr lang="en-IN" sz="2000" dirty="0"/>
          </a:p>
        </p:txBody>
      </p:sp>
      <p:pic>
        <p:nvPicPr>
          <p:cNvPr id="4" name="Picture 2" descr="C:\Users\suyash saxena\Desktop\cloud computing\dreamweaver-first-startup-768x453.jpg"/>
          <p:cNvPicPr>
            <a:picLocks noChangeAspect="1" noChangeArrowheads="1"/>
          </p:cNvPicPr>
          <p:nvPr/>
        </p:nvPicPr>
        <p:blipFill>
          <a:blip r:embed="rId2" cstate="print"/>
          <a:srcRect/>
          <a:stretch>
            <a:fillRect/>
          </a:stretch>
        </p:blipFill>
        <p:spPr bwMode="auto">
          <a:xfrm>
            <a:off x="0" y="1196752"/>
            <a:ext cx="9144000" cy="5661248"/>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hi-IN" dirty="0" smtClean="0"/>
              <a:t/>
            </a:r>
            <a:br>
              <a:rPr lang="hi-IN" dirty="0" smtClean="0"/>
            </a:br>
            <a:r>
              <a:rPr lang="en-IN" dirty="0" smtClean="0"/>
              <a:t> Introduction to WYSIWYG HTML editor (</a:t>
            </a:r>
            <a:r>
              <a:rPr lang="en-IN" sz="2700" dirty="0" smtClean="0"/>
              <a:t>WYSIWYG</a:t>
            </a:r>
            <a:r>
              <a:rPr lang="en-IN" dirty="0" smtClean="0"/>
              <a:t> HTML editor </a:t>
            </a:r>
            <a:r>
              <a:rPr lang="hi-IN" dirty="0" smtClean="0"/>
              <a:t>का परिचय)</a:t>
            </a:r>
            <a:endParaRPr lang="hi-IN" dirty="0"/>
          </a:p>
        </p:txBody>
      </p:sp>
      <p:sp>
        <p:nvSpPr>
          <p:cNvPr id="5" name="Content Placeholder 4"/>
          <p:cNvSpPr>
            <a:spLocks noGrp="1"/>
          </p:cNvSpPr>
          <p:nvPr>
            <p:ph idx="1"/>
          </p:nvPr>
        </p:nvSpPr>
        <p:spPr/>
        <p:txBody>
          <a:bodyPr>
            <a:normAutofit/>
          </a:bodyPr>
          <a:lstStyle/>
          <a:p>
            <a:pPr>
              <a:buNone/>
            </a:pPr>
            <a:r>
              <a:rPr lang="en-IN" sz="2000" dirty="0" smtClean="0"/>
              <a:t>WYSIWYG </a:t>
            </a:r>
            <a:r>
              <a:rPr lang="hi-IN" sz="2000" dirty="0" smtClean="0"/>
              <a:t>का अर्थ है “आप जो देखते हैं वह आपको मिलता है”। जब </a:t>
            </a:r>
            <a:r>
              <a:rPr lang="en-IN" sz="2000" dirty="0" smtClean="0"/>
              <a:t>HTML </a:t>
            </a:r>
            <a:r>
              <a:rPr lang="hi-IN" sz="2000" dirty="0" smtClean="0"/>
              <a:t>एडिटर </a:t>
            </a:r>
            <a:r>
              <a:rPr lang="en-IN" sz="2000" dirty="0" smtClean="0"/>
              <a:t>WYSIWYG </a:t>
            </a:r>
            <a:r>
              <a:rPr lang="hi-IN" sz="2000" dirty="0" smtClean="0"/>
              <a:t>मोड में होता है, तो </a:t>
            </a:r>
            <a:r>
              <a:rPr lang="en-IN" sz="2000" dirty="0" smtClean="0"/>
              <a:t>HTML </a:t>
            </a:r>
            <a:r>
              <a:rPr lang="hi-IN" sz="2000" dirty="0" smtClean="0"/>
              <a:t>पेज को रेंडर किया जाता है, क्योंकि इसे वेब ब्राउजर के साथ देखा जा रहा है। अंतर केवल इतना है कि, वेब डेवलपर उसी समय पेज में सुधार कर सकता है।</a:t>
            </a:r>
            <a:endParaRPr lang="en-IN" sz="2000" dirty="0" smtClean="0"/>
          </a:p>
          <a:p>
            <a:pPr>
              <a:buNone/>
            </a:pPr>
            <a:r>
              <a:rPr lang="hi-IN" sz="2000" dirty="0" smtClean="0"/>
              <a:t>अधिकांश </a:t>
            </a:r>
            <a:r>
              <a:rPr lang="en-IN" sz="2000" dirty="0" smtClean="0"/>
              <a:t>WYSIWYG </a:t>
            </a:r>
            <a:r>
              <a:rPr lang="hi-IN" sz="2000" dirty="0" smtClean="0"/>
              <a:t>एडिटर डेवलपर को पेज के चारों ओर “क्लिक करके और खींचकर” पेज तत्वों को स्थानांतरित करने की अनुमति देते हैं। </a:t>
            </a:r>
            <a:r>
              <a:rPr lang="en-IN" sz="2000" dirty="0" smtClean="0"/>
              <a:t>WYSIWYG </a:t>
            </a:r>
            <a:r>
              <a:rPr lang="hi-IN" sz="2000" dirty="0" smtClean="0"/>
              <a:t>एडिटर के साथ टेक्स्ट में फोर्मेटिंग करना, टेक्स्ट को हाइलाइट करने के रूप में एक सरल है, फिर “</a:t>
            </a:r>
            <a:r>
              <a:rPr lang="en-IN" sz="2000" dirty="0" smtClean="0"/>
              <a:t>Bold” </a:t>
            </a:r>
            <a:r>
              <a:rPr lang="hi-IN" sz="2000" dirty="0" smtClean="0"/>
              <a:t>बटन पर क्लिक करें (या जो भी बटन आपको चाहिए)। जैसे वर्डप्रोसेसिंग प्रोग्राम में माइक्रोसॉफ्ट वर्ड, क्वर्कएक्सप्रेस (</a:t>
            </a:r>
            <a:r>
              <a:rPr lang="en-IN" sz="2000" dirty="0" err="1" smtClean="0"/>
              <a:t>QuarkXpress</a:t>
            </a:r>
            <a:r>
              <a:rPr lang="en-IN" sz="2000" dirty="0" smtClean="0"/>
              <a:t>) </a:t>
            </a:r>
            <a:r>
              <a:rPr lang="hi-IN" sz="2000" dirty="0" smtClean="0"/>
              <a:t>या डेस्कटॉप पब्लिशिंग एप्लिकेशन। जो आपको यह देखने की अनुमति देता है कि इसमें सुधार करते समय पेज कैसा दिखेगा। यह आपके वेब पेज का प्रीव्यू एडिटर करने की तरह है।</a:t>
            </a:r>
            <a:endParaRPr lang="en-IN"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192688"/>
          </a:xfrm>
        </p:spPr>
        <p:txBody>
          <a:bodyPr>
            <a:normAutofit/>
          </a:bodyPr>
          <a:lstStyle/>
          <a:p>
            <a:pPr>
              <a:buNone/>
            </a:pPr>
            <a:r>
              <a:rPr lang="en-IN" sz="2000" dirty="0" smtClean="0"/>
              <a:t>HTML Editor </a:t>
            </a:r>
            <a:r>
              <a:rPr lang="en-IN" sz="2000" dirty="0" err="1" smtClean="0"/>
              <a:t>vs</a:t>
            </a:r>
            <a:r>
              <a:rPr lang="en-IN" sz="2000" dirty="0" smtClean="0"/>
              <a:t> Text Editor</a:t>
            </a:r>
          </a:p>
          <a:p>
            <a:pPr>
              <a:buNone/>
            </a:pPr>
            <a:r>
              <a:rPr lang="en-IN" sz="2000" dirty="0" smtClean="0"/>
              <a:t>HTML editor </a:t>
            </a:r>
            <a:r>
              <a:rPr lang="hi-IN" sz="2000" dirty="0" smtClean="0"/>
              <a:t>और एक साधारण </a:t>
            </a:r>
            <a:r>
              <a:rPr lang="en-IN" sz="2000" dirty="0" smtClean="0"/>
              <a:t>text editor </a:t>
            </a:r>
            <a:r>
              <a:rPr lang="hi-IN" sz="2000" dirty="0" smtClean="0"/>
              <a:t>के बीच मुख्य अंतर यह है कि </a:t>
            </a:r>
            <a:r>
              <a:rPr lang="en-IN" sz="2000" dirty="0" smtClean="0"/>
              <a:t>HTML editor </a:t>
            </a:r>
            <a:r>
              <a:rPr lang="hi-IN" sz="2000" dirty="0" smtClean="0"/>
              <a:t>में अधिक कार्यक्षमता है – कार्यक्षमता जो वेब पेजों को जल्दी और आसानी से बनाने में सहायता करती है।</a:t>
            </a:r>
          </a:p>
          <a:p>
            <a:pPr>
              <a:buNone/>
            </a:pPr>
            <a:r>
              <a:rPr lang="hi-IN" sz="2000" dirty="0" smtClean="0"/>
              <a:t>हालांकि यह सच है कि आप एक मूल </a:t>
            </a:r>
            <a:r>
              <a:rPr lang="en-IN" sz="2000" dirty="0" smtClean="0"/>
              <a:t>text editor </a:t>
            </a:r>
            <a:r>
              <a:rPr lang="hi-IN" sz="2000" dirty="0" smtClean="0"/>
              <a:t>का उपयोग करके </a:t>
            </a:r>
            <a:r>
              <a:rPr lang="en-IN" sz="2000" dirty="0" smtClean="0"/>
              <a:t>HTML </a:t>
            </a:r>
            <a:r>
              <a:rPr lang="hi-IN" sz="2000" dirty="0" smtClean="0"/>
              <a:t>को कोड कर सकते हैं, </a:t>
            </a:r>
            <a:r>
              <a:rPr lang="en-IN" sz="2000" dirty="0" smtClean="0"/>
              <a:t>HTML editor </a:t>
            </a:r>
            <a:r>
              <a:rPr lang="hi-IN" sz="2000" dirty="0" smtClean="0"/>
              <a:t>आपके जीवन को बहुत आसान बना देगा।</a:t>
            </a:r>
          </a:p>
          <a:p>
            <a:pPr>
              <a:buNone/>
            </a:pPr>
            <a:r>
              <a:rPr lang="hi-IN" sz="2000" dirty="0" smtClean="0"/>
              <a:t>कुछ </a:t>
            </a:r>
            <a:r>
              <a:rPr lang="en-IN" sz="2000" dirty="0" smtClean="0"/>
              <a:t>HTML editor “WYSIWYG editor” </a:t>
            </a:r>
            <a:r>
              <a:rPr lang="hi-IN" sz="2000" dirty="0" smtClean="0"/>
              <a:t>होते हैं, जो आपको </a:t>
            </a:r>
            <a:r>
              <a:rPr lang="en-IN" sz="2000" dirty="0" smtClean="0"/>
              <a:t>WYSIWYG </a:t>
            </a:r>
            <a:r>
              <a:rPr lang="hi-IN" sz="2000" dirty="0" smtClean="0"/>
              <a:t>मोड में सुधार करने की अनुमति देते हैं। इससे वेबसाइट बनाना बेहद आसान हो सकता है।</a:t>
            </a:r>
          </a:p>
          <a:p>
            <a:r>
              <a:rPr lang="en-IN" sz="3500" b="1" dirty="0" smtClean="0"/>
              <a:t>HTML Editors – Features</a:t>
            </a:r>
          </a:p>
          <a:p>
            <a:pPr algn="just">
              <a:buNone/>
            </a:pPr>
            <a:r>
              <a:rPr lang="hi-IN" sz="2200" dirty="0" smtClean="0"/>
              <a:t>किसी भी सॉफ्टवेयर की तरह, विभिन्न </a:t>
            </a:r>
            <a:r>
              <a:rPr lang="en-IN" sz="2200" dirty="0" smtClean="0"/>
              <a:t>HTML editors </a:t>
            </a:r>
            <a:r>
              <a:rPr lang="hi-IN" sz="2200" dirty="0" smtClean="0"/>
              <a:t>की अलग-अलग विशेषताएं होती हैं। हालांकि, कुछ विशेषताएं हैं जो अधिकांश </a:t>
            </a:r>
            <a:r>
              <a:rPr lang="en-IN" sz="2200" dirty="0" smtClean="0"/>
              <a:t>HTML editors </a:t>
            </a:r>
            <a:r>
              <a:rPr lang="hi-IN" sz="2200" dirty="0" smtClean="0"/>
              <a:t>में अंतर्निहित हैं। उदाहरण के लिए, </a:t>
            </a:r>
            <a:r>
              <a:rPr lang="en-IN" sz="2200" dirty="0" smtClean="0"/>
              <a:t>HTML editors </a:t>
            </a:r>
            <a:r>
              <a:rPr lang="hi-IN" sz="2200" dirty="0" smtClean="0"/>
              <a:t>में “</a:t>
            </a:r>
            <a:r>
              <a:rPr lang="en-IN" sz="2200" dirty="0" err="1" smtClean="0"/>
              <a:t>autocomplete</a:t>
            </a:r>
            <a:r>
              <a:rPr lang="en-IN" sz="2200" dirty="0" smtClean="0"/>
              <a:t>” </a:t>
            </a:r>
            <a:r>
              <a:rPr lang="hi-IN" sz="2200" dirty="0" smtClean="0"/>
              <a:t>सुविधा शामिल हैं|</a:t>
            </a:r>
          </a:p>
          <a:p>
            <a:pPr>
              <a:buNone/>
            </a:pPr>
            <a:endParaRPr lang="en-IN"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dirty="0" smtClean="0"/>
              <a:t>HTML editors </a:t>
            </a:r>
            <a:r>
              <a:rPr lang="hi-IN" dirty="0" smtClean="0"/>
              <a:t>में देखी जाने वाली कुछ सामान्य विशेषताएं हैं:</a:t>
            </a:r>
          </a:p>
          <a:p>
            <a:r>
              <a:rPr lang="en-IN" b="1" dirty="0" smtClean="0"/>
              <a:t>HTML and CSS </a:t>
            </a:r>
            <a:r>
              <a:rPr lang="en-IN" b="1" dirty="0" err="1" smtClean="0"/>
              <a:t>autocomplete</a:t>
            </a:r>
            <a:r>
              <a:rPr lang="en-IN" b="1" dirty="0" smtClean="0"/>
              <a:t> –</a:t>
            </a:r>
            <a:r>
              <a:rPr lang="en-IN" dirty="0" smtClean="0"/>
              <a:t> </a:t>
            </a:r>
            <a:r>
              <a:rPr lang="hi-IN" dirty="0" smtClean="0"/>
              <a:t>इसे कभी-कभी “</a:t>
            </a:r>
            <a:r>
              <a:rPr lang="en-IN" dirty="0" smtClean="0"/>
              <a:t>code completion” </a:t>
            </a:r>
            <a:r>
              <a:rPr lang="hi-IN" dirty="0" smtClean="0"/>
              <a:t>कहा जाता है, जब आप </a:t>
            </a:r>
            <a:r>
              <a:rPr lang="en-IN" dirty="0" smtClean="0"/>
              <a:t>HTML </a:t>
            </a:r>
            <a:r>
              <a:rPr lang="hi-IN" dirty="0" smtClean="0"/>
              <a:t>या </a:t>
            </a:r>
            <a:r>
              <a:rPr lang="en-IN" dirty="0" smtClean="0"/>
              <a:t>CSS </a:t>
            </a:r>
            <a:r>
              <a:rPr lang="hi-IN" dirty="0" smtClean="0"/>
              <a:t>टाइप करना शुरू करते हैं तो </a:t>
            </a:r>
            <a:r>
              <a:rPr lang="en-IN" dirty="0" err="1" smtClean="0"/>
              <a:t>autocomplete</a:t>
            </a:r>
            <a:r>
              <a:rPr lang="en-IN" dirty="0" smtClean="0"/>
              <a:t> </a:t>
            </a:r>
            <a:r>
              <a:rPr lang="hi-IN" dirty="0" smtClean="0"/>
              <a:t>सुविधा का पता लगाता है।</a:t>
            </a:r>
          </a:p>
          <a:p>
            <a:r>
              <a:rPr lang="en-IN" b="1" dirty="0" smtClean="0"/>
              <a:t>HTML entities library</a:t>
            </a:r>
            <a:r>
              <a:rPr lang="en-IN" dirty="0" smtClean="0"/>
              <a:t> – </a:t>
            </a:r>
            <a:r>
              <a:rPr lang="hi-IN" dirty="0" smtClean="0"/>
              <a:t>यह सुविधा आपको माउस के एक क्लिक के साथ </a:t>
            </a:r>
            <a:r>
              <a:rPr lang="en-IN" dirty="0" smtClean="0"/>
              <a:t>HTML entities </a:t>
            </a:r>
            <a:r>
              <a:rPr lang="hi-IN" dirty="0" smtClean="0"/>
              <a:t>को सम्मिलित करने की अनुमति देती है।</a:t>
            </a:r>
          </a:p>
          <a:p>
            <a:r>
              <a:rPr lang="en-IN" b="1" dirty="0" smtClean="0"/>
              <a:t>Site Explorer –</a:t>
            </a:r>
            <a:r>
              <a:rPr lang="en-IN" dirty="0" smtClean="0"/>
              <a:t> </a:t>
            </a:r>
            <a:r>
              <a:rPr lang="hi-IN" dirty="0" smtClean="0"/>
              <a:t>यह सुविधा आपको अपनी वेबसाइट में एक </a:t>
            </a:r>
            <a:r>
              <a:rPr lang="en-IN" dirty="0" smtClean="0"/>
              <a:t>hierarchical menu (</a:t>
            </a:r>
            <a:r>
              <a:rPr lang="hi-IN" dirty="0" smtClean="0"/>
              <a:t>विंडोज एक्सप्लोरर के समान) का उपयोग करके फ़ाइलों को नेविगेट करने की अनुमति देती है।</a:t>
            </a:r>
          </a:p>
          <a:p>
            <a:endParaRPr lang="en-IN"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b="1" dirty="0" smtClean="0"/>
              <a:t>Built in FTP client –</a:t>
            </a:r>
            <a:r>
              <a:rPr lang="en-IN" dirty="0" smtClean="0"/>
              <a:t> </a:t>
            </a:r>
            <a:r>
              <a:rPr lang="hi-IN" dirty="0" smtClean="0"/>
              <a:t>कुछ </a:t>
            </a:r>
            <a:r>
              <a:rPr lang="en-IN" dirty="0" smtClean="0"/>
              <a:t>HTML editor </a:t>
            </a:r>
            <a:r>
              <a:rPr lang="hi-IN" dirty="0" smtClean="0"/>
              <a:t>आपको </a:t>
            </a:r>
            <a:r>
              <a:rPr lang="en-IN" dirty="0" smtClean="0"/>
              <a:t>HTML editor </a:t>
            </a:r>
            <a:r>
              <a:rPr lang="hi-IN" dirty="0" smtClean="0"/>
              <a:t>से सीधे अपने वेब सर्वर पर एफ़टीपी को </a:t>
            </a:r>
            <a:r>
              <a:rPr lang="en-IN" dirty="0" smtClean="0"/>
              <a:t>enable </a:t>
            </a:r>
            <a:r>
              <a:rPr lang="hi-IN" dirty="0" smtClean="0"/>
              <a:t>करने में सक्षम बनाते हैं। दूसरे शब्दों में, आप एक अलग </a:t>
            </a:r>
            <a:r>
              <a:rPr lang="en-IN" dirty="0" smtClean="0"/>
              <a:t>FTP </a:t>
            </a:r>
            <a:r>
              <a:rPr lang="hi-IN" dirty="0" smtClean="0"/>
              <a:t>क्लाइंट को फायर किए बिना अपने बदलाव पब्लिश कर सकते हैं। यह पब्लिशिंग को अधिक तेज और आसान बनाता है।</a:t>
            </a:r>
          </a:p>
          <a:p>
            <a:r>
              <a:rPr lang="en-IN" b="1" dirty="0" smtClean="0"/>
              <a:t>Search and Replace –</a:t>
            </a:r>
            <a:r>
              <a:rPr lang="en-IN" dirty="0" smtClean="0"/>
              <a:t> </a:t>
            </a:r>
            <a:r>
              <a:rPr lang="hi-IN" dirty="0" smtClean="0"/>
              <a:t>अधिकांश </a:t>
            </a:r>
            <a:r>
              <a:rPr lang="en-IN" dirty="0" smtClean="0"/>
              <a:t>HTML editors </a:t>
            </a:r>
            <a:r>
              <a:rPr lang="hi-IN" dirty="0" smtClean="0"/>
              <a:t>के पास </a:t>
            </a:r>
            <a:r>
              <a:rPr lang="en-IN" dirty="0" smtClean="0"/>
              <a:t>Search and Replace </a:t>
            </a:r>
            <a:r>
              <a:rPr lang="hi-IN" dirty="0" smtClean="0"/>
              <a:t>है। कुछ बेहतर लोगों के पास एडवांस सुविधाएँ होंगी, जैसे कि एक पूरी वेबसाइट परियोजना के माध्यम से सर्च करने में सक्षम होना और केवल कुछ फ़ाइल प्रकारों को खोजना (जैसे, केवल .</a:t>
            </a:r>
            <a:r>
              <a:rPr lang="en-IN" dirty="0" smtClean="0"/>
              <a:t>html </a:t>
            </a:r>
            <a:r>
              <a:rPr lang="hi-IN" dirty="0" smtClean="0"/>
              <a:t>एक्सटेंशन वाली फाइलें)।</a:t>
            </a:r>
          </a:p>
          <a:p>
            <a:r>
              <a:rPr lang="en-IN" b="1" dirty="0" smtClean="0"/>
              <a:t>Split-Screen View</a:t>
            </a:r>
            <a:r>
              <a:rPr lang="en-IN" dirty="0" smtClean="0"/>
              <a:t> – </a:t>
            </a:r>
            <a:r>
              <a:rPr lang="hi-IN" dirty="0" smtClean="0"/>
              <a:t>यह वह जगह है जहां आप स्क्रीन को आधा कोड, आधा प्रीव्यू दिखाने के लिए सेट कर सकते हैं।</a:t>
            </a:r>
          </a:p>
          <a:p>
            <a:endParaRPr lang="en-I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692696"/>
            <a:ext cx="8229600" cy="6165304"/>
          </a:xfrm>
        </p:spPr>
        <p:txBody>
          <a:bodyPr>
            <a:normAutofit fontScale="92500" lnSpcReduction="10000"/>
          </a:bodyPr>
          <a:lstStyle/>
          <a:p>
            <a:r>
              <a:rPr lang="en-IN" sz="3800" b="1" dirty="0" smtClean="0"/>
              <a:t>Example HTML Editors</a:t>
            </a:r>
          </a:p>
          <a:p>
            <a:r>
              <a:rPr lang="en-IN" b="1" dirty="0" smtClean="0"/>
              <a:t>Online Editors</a:t>
            </a:r>
            <a:endParaRPr lang="en-IN" dirty="0" smtClean="0"/>
          </a:p>
          <a:p>
            <a:r>
              <a:rPr lang="hi-IN" dirty="0" smtClean="0"/>
              <a:t>ऑनलाइन एडिटर आपको अपने ब्राउज़र के माध्यम से वेब पेज बनाने में सक्षम करते हैं, इसे बाद आप कोड को अपने प्रोजेक्ट में कॉपी / पेस्ट कर सकते हैं।</a:t>
            </a:r>
          </a:p>
          <a:p>
            <a:r>
              <a:rPr lang="en-IN" b="1" dirty="0" smtClean="0"/>
              <a:t>Downloadable Editors</a:t>
            </a:r>
            <a:endParaRPr lang="en-IN" dirty="0" smtClean="0"/>
          </a:p>
          <a:p>
            <a:r>
              <a:rPr lang="en-IN" dirty="0" err="1" smtClean="0"/>
              <a:t>KompoZer</a:t>
            </a:r>
            <a:r>
              <a:rPr lang="en-IN" dirty="0" smtClean="0"/>
              <a:t>, </a:t>
            </a:r>
            <a:r>
              <a:rPr lang="en-IN" dirty="0" err="1" smtClean="0"/>
              <a:t>CoffeeCup</a:t>
            </a:r>
            <a:r>
              <a:rPr lang="en-IN" dirty="0" smtClean="0"/>
              <a:t>, </a:t>
            </a:r>
            <a:r>
              <a:rPr lang="hi-IN" dirty="0" smtClean="0"/>
              <a:t>और </a:t>
            </a:r>
            <a:r>
              <a:rPr lang="en-IN" dirty="0" smtClean="0"/>
              <a:t>HTML- kit </a:t>
            </a:r>
            <a:r>
              <a:rPr lang="hi-IN" dirty="0" smtClean="0"/>
              <a:t>अच्छी तरह से ज्ञात </a:t>
            </a:r>
            <a:r>
              <a:rPr lang="en-IN" dirty="0" smtClean="0"/>
              <a:t>HTML editor </a:t>
            </a:r>
            <a:r>
              <a:rPr lang="hi-IN" dirty="0" smtClean="0"/>
              <a:t>हैं जिनमें </a:t>
            </a:r>
            <a:r>
              <a:rPr lang="en-IN" dirty="0" smtClean="0"/>
              <a:t>HTML </a:t>
            </a:r>
            <a:r>
              <a:rPr lang="hi-IN" dirty="0" smtClean="0"/>
              <a:t>और </a:t>
            </a:r>
            <a:r>
              <a:rPr lang="en-IN" dirty="0" smtClean="0"/>
              <a:t>CSS support, split screen view, HTML entities library, built-in FTP client </a:t>
            </a:r>
            <a:r>
              <a:rPr lang="hi-IN" dirty="0" smtClean="0"/>
              <a:t>और बहुत कुछ शामिल हैं। उपयोग करने से पहले इन्हें आपके डेस्कटॉप पर डाउनलोड करना होगा|</a:t>
            </a:r>
          </a:p>
          <a:p>
            <a:endParaRPr lang="en-IN"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Unit 4</a:t>
            </a:r>
            <a:endParaRPr lang="en-IN" dirty="0"/>
          </a:p>
        </p:txBody>
      </p:sp>
      <p:pic>
        <p:nvPicPr>
          <p:cNvPr id="1026" name="Picture 2" descr="C:\Users\suyash saxena\Downloads\WhatsApp Image 2020-04-28 at 8.08.57 PM.jpeg"/>
          <p:cNvPicPr>
            <a:picLocks noGrp="1" noChangeAspect="1" noChangeArrowheads="1"/>
          </p:cNvPicPr>
          <p:nvPr>
            <p:ph idx="1"/>
          </p:nvPr>
        </p:nvPicPr>
        <p:blipFill>
          <a:blip r:embed="rId2" cstate="print"/>
          <a:srcRect t="30477" r="778" b="35728"/>
          <a:stretch>
            <a:fillRect/>
          </a:stretch>
        </p:blipFill>
        <p:spPr bwMode="auto">
          <a:xfrm>
            <a:off x="539552" y="2204864"/>
            <a:ext cx="8136904" cy="2016224"/>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1600200"/>
            <a:ext cx="8363272" cy="4525963"/>
          </a:xfrm>
        </p:spPr>
        <p:txBody>
          <a:bodyPr/>
          <a:lstStyle/>
          <a:p>
            <a:endParaRPr lang="en-IN" dirty="0" smtClean="0">
              <a:hlinkClick r:id="rId2"/>
            </a:endParaRPr>
          </a:p>
          <a:p>
            <a:r>
              <a:rPr lang="en-IN" sz="3600" dirty="0" smtClean="0"/>
              <a:t>Designing Accessible Table</a:t>
            </a:r>
            <a:endParaRPr lang="en-IN" sz="3600" dirty="0" smtClean="0">
              <a:hlinkClick r:id="rId2"/>
            </a:endParaRPr>
          </a:p>
          <a:p>
            <a:pPr>
              <a:buNone/>
            </a:pPr>
            <a:endParaRPr lang="en-IN" dirty="0" smtClean="0">
              <a:hlinkClick r:id="rId2"/>
            </a:endParaRPr>
          </a:p>
          <a:p>
            <a:r>
              <a:rPr lang="en-IN" sz="2800" dirty="0" smtClean="0">
                <a:hlinkClick r:id="rId2"/>
              </a:rPr>
              <a:t>https</a:t>
            </a:r>
            <a:r>
              <a:rPr lang="en-IN" sz="2800" dirty="0" smtClean="0">
                <a:hlinkClick r:id="rId2"/>
              </a:rPr>
              <a:t>://</a:t>
            </a:r>
            <a:r>
              <a:rPr lang="en-IN" sz="2800" dirty="0" smtClean="0">
                <a:hlinkClick r:id="rId2"/>
              </a:rPr>
              <a:t>www.w3schools.com/css/css_table.asp</a:t>
            </a:r>
            <a:endParaRPr lang="en-IN" sz="2800" dirty="0" smtClean="0"/>
          </a:p>
          <a:p>
            <a:pPr>
              <a:buNone/>
            </a:pPr>
            <a:r>
              <a:rPr lang="en-IN" dirty="0" smtClean="0"/>
              <a:t>           Copy past this link in </a:t>
            </a:r>
            <a:r>
              <a:rPr lang="en-IN" dirty="0" err="1" smtClean="0"/>
              <a:t>google</a:t>
            </a:r>
            <a:r>
              <a:rPr lang="en-IN" dirty="0" smtClean="0"/>
              <a:t> </a:t>
            </a:r>
            <a:endParaRPr lang="en-IN"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p:cNvPicPr>
            <a:picLocks noGrp="1" noChangeAspect="1" noChangeArrowheads="1"/>
          </p:cNvPicPr>
          <p:nvPr>
            <p:ph idx="1"/>
          </p:nvPr>
        </p:nvPicPr>
        <p:blipFill>
          <a:blip r:embed="rId2" cstate="print"/>
          <a:srcRect t="22317" b="10734"/>
          <a:stretch>
            <a:fillRect/>
          </a:stretch>
        </p:blipFill>
        <p:spPr bwMode="auto">
          <a:xfrm>
            <a:off x="0" y="764704"/>
            <a:ext cx="9144000" cy="5688632"/>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Creating website with frames</a:t>
            </a:r>
            <a:endParaRPr lang="en-IN" dirty="0"/>
          </a:p>
        </p:txBody>
      </p:sp>
      <p:sp>
        <p:nvSpPr>
          <p:cNvPr id="3" name="Content Placeholder 2"/>
          <p:cNvSpPr>
            <a:spLocks noGrp="1"/>
          </p:cNvSpPr>
          <p:nvPr>
            <p:ph idx="1"/>
          </p:nvPr>
        </p:nvSpPr>
        <p:spPr/>
        <p:txBody>
          <a:bodyPr/>
          <a:lstStyle/>
          <a:p>
            <a:pPr>
              <a:buNone/>
            </a:pPr>
            <a:r>
              <a:rPr lang="en-IN" dirty="0" smtClean="0"/>
              <a:t>w3schools.com/css/tryit.asp?filename=</a:t>
            </a:r>
            <a:r>
              <a:rPr lang="en-IN" dirty="0" err="1" smtClean="0"/>
              <a:t>trycss_website_layout_blog</a:t>
            </a:r>
            <a:endParaRPr lang="en-IN" dirty="0" smtClean="0"/>
          </a:p>
          <a:p>
            <a:pPr>
              <a:buNone/>
            </a:pPr>
            <a:endParaRPr lang="en-IN" dirty="0" smtClean="0"/>
          </a:p>
          <a:p>
            <a:pPr>
              <a:buNone/>
            </a:pPr>
            <a:r>
              <a:rPr lang="en-IN" dirty="0" smtClean="0"/>
              <a:t> </a:t>
            </a:r>
            <a:r>
              <a:rPr lang="en-IN" dirty="0" smtClean="0"/>
              <a:t>             Copy paste this link in </a:t>
            </a:r>
            <a:r>
              <a:rPr lang="en-IN" dirty="0" err="1" smtClean="0"/>
              <a:t>google</a:t>
            </a:r>
            <a:endParaRPr lang="en-IN"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Unit 5</a:t>
            </a:r>
            <a:endParaRPr lang="en-IN" dirty="0"/>
          </a:p>
        </p:txBody>
      </p:sp>
      <p:pic>
        <p:nvPicPr>
          <p:cNvPr id="3074" name="Picture 2" descr="C:\Users\suyash saxena\Downloads\WhatsApp Image 2020-04-28 at 8.08.57 PM (1).jpeg"/>
          <p:cNvPicPr>
            <a:picLocks noGrp="1" noChangeAspect="1" noChangeArrowheads="1"/>
          </p:cNvPicPr>
          <p:nvPr>
            <p:ph idx="1"/>
          </p:nvPr>
        </p:nvPicPr>
        <p:blipFill>
          <a:blip r:embed="rId2" cstate="print"/>
          <a:srcRect t="62681" b="2133"/>
          <a:stretch>
            <a:fillRect/>
          </a:stretch>
        </p:blipFill>
        <p:spPr bwMode="auto">
          <a:xfrm>
            <a:off x="323528" y="2276872"/>
            <a:ext cx="8568952" cy="2376264"/>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hi-IN" dirty="0" smtClean="0"/>
              <a:t>वेब होस्टिंग क्या हैं? (</a:t>
            </a:r>
            <a:r>
              <a:rPr lang="en-IN" dirty="0" smtClean="0"/>
              <a:t>What is Web Hosting?)</a:t>
            </a:r>
            <a:br>
              <a:rPr lang="en-IN" dirty="0" smtClean="0"/>
            </a:br>
            <a:endParaRPr lang="en-IN" dirty="0"/>
          </a:p>
        </p:txBody>
      </p:sp>
      <p:sp>
        <p:nvSpPr>
          <p:cNvPr id="3" name="Content Placeholder 2"/>
          <p:cNvSpPr>
            <a:spLocks noGrp="1"/>
          </p:cNvSpPr>
          <p:nvPr>
            <p:ph idx="1"/>
          </p:nvPr>
        </p:nvSpPr>
        <p:spPr/>
        <p:txBody>
          <a:bodyPr>
            <a:normAutofit/>
          </a:bodyPr>
          <a:lstStyle/>
          <a:p>
            <a:pPr algn="just">
              <a:buNone/>
            </a:pPr>
            <a:r>
              <a:rPr lang="hi-IN" sz="2400" dirty="0" smtClean="0"/>
              <a:t>वेब होस्टिंग एक ऐसी सेवा है जो संगठनों और व्यक्तियों को इंटरनेट पर वेबसाइट या वेब पेज पोस्ट करने की अनुमति देती है। वेब होस्ट, या वेब होस्टिंग सेवा प्रदाता (</a:t>
            </a:r>
            <a:r>
              <a:rPr lang="en-IN" sz="2400" dirty="0" smtClean="0"/>
              <a:t>web hosting service provider) </a:t>
            </a:r>
            <a:r>
              <a:rPr lang="hi-IN" sz="2400" dirty="0" smtClean="0"/>
              <a:t>एक व्यवसाय है जो इंटरनेट में देखी जाने वाली वेबसाइट या वेबपेज के लिए आवश्यक तकनीकों और सेवाओं को प्रदान करता है। वेबसाइटों को जिन विशेष कंप्यूटर पर होस्ट या स्टोर किया जाता है, उन्हें सर्वर कहा जाता है। जब इंटरनेट उपयोगकर्ता आपकी वेबसाइट को देखना चाहते हैं, तो उन्हें केवल अपने ब्राउज़र में अपना वेबसाइट एड्रेस या डोमेन लिखना होगा। तब उनका कंप्यूटर आपके सर्वर से जुड़ जाएगा और आपके वेबपेज ब्राउज़र के माध्यम से उन तक पहुंचा दिए जाएंगे।</a:t>
            </a:r>
            <a:endParaRPr lang="en-IN"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23528" y="692696"/>
            <a:ext cx="8568952" cy="5904656"/>
          </a:xfrm>
        </p:spPr>
        <p:txBody>
          <a:bodyPr/>
          <a:lstStyle/>
          <a:p>
            <a:pPr>
              <a:buNone/>
            </a:pPr>
            <a:r>
              <a:rPr lang="hi-IN" sz="2000" dirty="0" smtClean="0"/>
              <a:t>अधिकांश होस्टिंग कंपनियों को आपके साथ होस्ट करने के लिए अपने डोमेन की आवश्यकता होती है। यदि आपके पास डोमेन नहीं है, तो होस्टिंग कंपनियां डोमेन खरीदने में आपकी मदद करती हैं।</a:t>
            </a:r>
          </a:p>
          <a:p>
            <a:pPr>
              <a:buNone/>
            </a:pPr>
            <a:r>
              <a:rPr lang="hi-IN" dirty="0" smtClean="0"/>
              <a:t/>
            </a:r>
            <a:br>
              <a:rPr lang="hi-IN" dirty="0" smtClean="0"/>
            </a:br>
            <a:endParaRPr lang="en-IN" dirty="0"/>
          </a:p>
        </p:txBody>
      </p:sp>
      <p:pic>
        <p:nvPicPr>
          <p:cNvPr id="4098" name="Picture 2" descr="C:\Users\suyash saxena\Desktop\cloud computing\web-hosting.jpg"/>
          <p:cNvPicPr>
            <a:picLocks noChangeAspect="1" noChangeArrowheads="1"/>
          </p:cNvPicPr>
          <p:nvPr/>
        </p:nvPicPr>
        <p:blipFill>
          <a:blip r:embed="rId2" cstate="print"/>
          <a:srcRect/>
          <a:stretch>
            <a:fillRect/>
          </a:stretch>
        </p:blipFill>
        <p:spPr bwMode="auto">
          <a:xfrm>
            <a:off x="827584" y="1988840"/>
            <a:ext cx="7632848" cy="4608512"/>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764704"/>
            <a:ext cx="8229600" cy="5832648"/>
          </a:xfrm>
        </p:spPr>
        <p:txBody>
          <a:bodyPr>
            <a:normAutofit/>
          </a:bodyPr>
          <a:lstStyle/>
          <a:p>
            <a:pPr>
              <a:buNone/>
            </a:pPr>
            <a:r>
              <a:rPr lang="hi-IN" sz="2800" b="1" dirty="0" smtClean="0"/>
              <a:t>यहाँ कुछ विशेषताएं हैं जो आपको अपने होस्टिंग प्रदाता से उम्मीद करनी चाहिए:</a:t>
            </a:r>
            <a:endParaRPr lang="hi-IN" sz="2800" dirty="0" smtClean="0"/>
          </a:p>
          <a:p>
            <a:r>
              <a:rPr lang="en-IN" b="1" dirty="0" smtClean="0"/>
              <a:t>E Mail Account</a:t>
            </a:r>
            <a:endParaRPr lang="en-IN" dirty="0" smtClean="0"/>
          </a:p>
          <a:p>
            <a:pPr>
              <a:buNone/>
            </a:pPr>
            <a:r>
              <a:rPr lang="hi-IN" sz="2000" dirty="0" smtClean="0"/>
              <a:t>जैसा कि पहले उल्लेख किया गया है, अधिकांश होस्टिंग प्रोवाइडर्स को यूजर्स को अपना डोमेन नाम रखने की आवश्यकता होती है</a:t>
            </a:r>
            <a:r>
              <a:rPr lang="hi-IN" sz="2000" dirty="0" smtClean="0"/>
              <a:t>।</a:t>
            </a:r>
            <a:endParaRPr lang="hi-IN" sz="2000" dirty="0" smtClean="0"/>
          </a:p>
          <a:p>
            <a:r>
              <a:rPr lang="en-IN" b="1" dirty="0" smtClean="0"/>
              <a:t>FTP Access</a:t>
            </a:r>
            <a:endParaRPr lang="en-IN" dirty="0" smtClean="0"/>
          </a:p>
          <a:p>
            <a:pPr>
              <a:buNone/>
            </a:pPr>
            <a:r>
              <a:rPr lang="hi-IN" sz="2400" dirty="0" smtClean="0"/>
              <a:t>एफ़टीपी के उपयोग से आप अपने स्थानीय कंप्यूटर से अपने वेब सर्वर पर फ़ाइलें अपलोड कर सकते हैं। यदि आप अपनी स्वयं की </a:t>
            </a:r>
            <a:r>
              <a:rPr lang="en-IN" sz="2400" dirty="0" smtClean="0"/>
              <a:t>HTML </a:t>
            </a:r>
            <a:r>
              <a:rPr lang="hi-IN" sz="2400" dirty="0" smtClean="0"/>
              <a:t>फ़ाइलों का उपयोग करके अपनी वेबसाइट का निर्माण करते हैं, तो आप एफ़टीपी के माध्यम से अपने कंप्यूटर से वेब सर्वर पर फ़ाइलों को ट्रान्सफर कर सकते हैं, जिससे आपकी वेबसाइट इंटरनेट के माध्यम से एक्सेस की जा सकती है।</a:t>
            </a:r>
          </a:p>
          <a:p>
            <a:pPr>
              <a:buNone/>
            </a:pPr>
            <a:endParaRPr lang="en-IN"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395536" y="476672"/>
            <a:ext cx="8229600" cy="5976664"/>
          </a:xfrm>
        </p:spPr>
        <p:txBody>
          <a:bodyPr>
            <a:normAutofit/>
          </a:bodyPr>
          <a:lstStyle/>
          <a:p>
            <a:r>
              <a:rPr lang="en-IN" b="1" dirty="0" err="1" smtClean="0"/>
              <a:t>WordPress</a:t>
            </a:r>
            <a:r>
              <a:rPr lang="en-IN" b="1" dirty="0" smtClean="0"/>
              <a:t> Support</a:t>
            </a:r>
            <a:endParaRPr lang="en-IN" dirty="0" smtClean="0"/>
          </a:p>
          <a:p>
            <a:pPr algn="just">
              <a:buNone/>
            </a:pPr>
            <a:r>
              <a:rPr lang="hi-IN" sz="2000" dirty="0" smtClean="0"/>
              <a:t>वर्डप्रेस एक ऑनलाइन वेबसाइट क्रिएशन टूल है। यह एक शक्तिशाली ब्लॉगिंग और वेबसाइट कंटेंट मैनेजमेंट सिस्टम है, जो वेबसाइट बनाने और मैनेज करने का एक सुविधाजनक तरीका है। इंटरनेट पर 25% से अधिक वर्डप्रेस पावर्स हैं| अधिकांश होस्टिंग प्रदाता आपको तुरंत बताएंगे कि उनकी योजनाएँ वर्डप्रेस-संगत हैं या नहीं। आपकी वर्डप्रेस वेबसाइटों के लिए सरल आवश्यकताओं में शामिल हैं: </a:t>
            </a:r>
            <a:r>
              <a:rPr lang="en-IN" sz="2000" dirty="0" smtClean="0"/>
              <a:t>PHP version 7 </a:t>
            </a:r>
            <a:r>
              <a:rPr lang="hi-IN" sz="2000" dirty="0" smtClean="0"/>
              <a:t>या अधिक; </a:t>
            </a:r>
            <a:r>
              <a:rPr lang="en-IN" sz="2000" dirty="0" err="1" smtClean="0"/>
              <a:t>MySQL</a:t>
            </a:r>
            <a:r>
              <a:rPr lang="en-IN" sz="2000" dirty="0" smtClean="0"/>
              <a:t> version 5.6 </a:t>
            </a:r>
            <a:r>
              <a:rPr lang="hi-IN" sz="2000" dirty="0" smtClean="0"/>
              <a:t>या अधिक।</a:t>
            </a:r>
          </a:p>
          <a:p>
            <a:pPr>
              <a:buNone/>
            </a:pPr>
            <a:endParaRPr lang="en-IN"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692696"/>
            <a:ext cx="8507288" cy="5760640"/>
          </a:xfrm>
        </p:spPr>
        <p:txBody>
          <a:bodyPr>
            <a:normAutofit fontScale="92500" lnSpcReduction="20000"/>
          </a:bodyPr>
          <a:lstStyle/>
          <a:p>
            <a:r>
              <a:rPr lang="hi-IN" dirty="0" smtClean="0"/>
              <a:t>वेब होस्टिंग सेवाओं के प्रकार (</a:t>
            </a:r>
            <a:r>
              <a:rPr lang="en-IN" dirty="0" smtClean="0"/>
              <a:t>Types of Web Hosting Services)</a:t>
            </a:r>
          </a:p>
          <a:p>
            <a:r>
              <a:rPr lang="hi-IN" dirty="0" smtClean="0"/>
              <a:t>आपकी वेबसाइट को होस्ट करने के लिए विभिन्न प्रकार की वेब होस्टिंग सेवाएँ उपलब्ध हैं। वेब होस्टिंग सेवाओं के लिए साइन अप करने से पहले, यह समझना महत्वपूर्ण है कि आपकी वेबसाइट को किस तरह की सेवा की जरूरत है, किस तरह के सर्वर की आपको या आपके व्यवसाय को जरूरत है, आपके बजट, और वेब होस्ट किस प्रकार की सेवाएं प्रदान करता है।</a:t>
            </a:r>
          </a:p>
          <a:p>
            <a:r>
              <a:rPr lang="en-IN" dirty="0" smtClean="0"/>
              <a:t>Website Builders</a:t>
            </a:r>
          </a:p>
          <a:p>
            <a:r>
              <a:rPr lang="en-IN" dirty="0" smtClean="0"/>
              <a:t>Shared Hosting</a:t>
            </a:r>
          </a:p>
          <a:p>
            <a:r>
              <a:rPr lang="en-IN" dirty="0" smtClean="0"/>
              <a:t>Dedicated Hosting</a:t>
            </a:r>
          </a:p>
          <a:p>
            <a:r>
              <a:rPr lang="en-IN" dirty="0" smtClean="0"/>
              <a:t>Collocated Hosting</a:t>
            </a:r>
          </a:p>
          <a:p>
            <a:pPr>
              <a:buNone/>
            </a:pPr>
            <a:endParaRPr lang="en-IN"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548680"/>
            <a:ext cx="8229600" cy="6120680"/>
          </a:xfrm>
        </p:spPr>
        <p:txBody>
          <a:bodyPr>
            <a:normAutofit/>
          </a:bodyPr>
          <a:lstStyle/>
          <a:p>
            <a:r>
              <a:rPr lang="en-IN" b="1" dirty="0" smtClean="0"/>
              <a:t>Website Builders</a:t>
            </a:r>
            <a:endParaRPr lang="en-IN" dirty="0" smtClean="0"/>
          </a:p>
          <a:p>
            <a:pPr>
              <a:buNone/>
            </a:pPr>
            <a:r>
              <a:rPr lang="hi-IN" sz="2000" dirty="0" smtClean="0"/>
              <a:t>वेबसाइट बिल्डर सेवाएं एक प्रकार की होस्टिंग सेवा है जो शुरुआती लोगों को पूरा करती है जिन्हें वेबसाइट को होस्ट करने की आवश्यकता होती है, लेकिन वेबसाइट  बनाने के लिए तकनीकी कौशल और ज्ञान की कमी होती है। वेबसाइट बिल्डर सेवाएं आमतौर पर आपको अपनी वेबसाइट बनाने के लिए एक ऑनलाइन ब्राउज़र-आधारित इंटरफ़ेस प्रदान करती हैं, और आपके लिए बिना किसी अतिरिक्त सेटअप के वेबसाइट को होस्ट भी करती हैं</a:t>
            </a:r>
            <a:r>
              <a:rPr lang="hi-IN" sz="2000" dirty="0" smtClean="0"/>
              <a:t>।</a:t>
            </a:r>
            <a:endParaRPr lang="en-IN" sz="2000" dirty="0" smtClean="0"/>
          </a:p>
          <a:p>
            <a:r>
              <a:rPr lang="en-IN" sz="2400" b="1" dirty="0" smtClean="0"/>
              <a:t/>
            </a:r>
            <a:br>
              <a:rPr lang="en-IN" sz="2400" b="1" dirty="0" smtClean="0"/>
            </a:br>
            <a:r>
              <a:rPr lang="en-IN" sz="2400" b="1" dirty="0" smtClean="0"/>
              <a:t>Shared Hosting</a:t>
            </a:r>
            <a:endParaRPr lang="en-IN" sz="2400" dirty="0" smtClean="0"/>
          </a:p>
          <a:p>
            <a:r>
              <a:rPr lang="en-IN" sz="2400" dirty="0" smtClean="0"/>
              <a:t>Shared Hosting </a:t>
            </a:r>
            <a:r>
              <a:rPr lang="hi-IN" sz="2400" dirty="0" smtClean="0"/>
              <a:t>वातावरण में, आप और अन्य वेबसाइट के मालिकों द्वारा एक सर्वर शेयर किया जाता हैं। इसमें फिजिकल सर्वर और सॉफ्टवेयर एप्लिकेशन को सर्वर के भीतर शेयर करना शामिल है। शेयर होस्टिंग सेवाएं सस्ती होती हैं क्योंकि सर्वर को संचालित करने की लागत आपके और इन अन्य मालिकों के बीच शेयर की जाती है।</a:t>
            </a:r>
          </a:p>
          <a:p>
            <a:pPr>
              <a:buNone/>
            </a:pPr>
            <a:endParaRPr lang="en-IN" sz="2200" dirty="0" smtClean="0"/>
          </a:p>
          <a:p>
            <a:pPr>
              <a:buNone/>
            </a:pPr>
            <a:endParaRPr lang="hi-IN" sz="2200" dirty="0" smtClean="0"/>
          </a:p>
          <a:p>
            <a:pPr>
              <a:buNone/>
            </a:pPr>
            <a:endParaRPr lang="en-IN"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229600" cy="6264696"/>
          </a:xfrm>
        </p:spPr>
        <p:txBody>
          <a:bodyPr>
            <a:normAutofit/>
          </a:bodyPr>
          <a:lstStyle/>
          <a:p>
            <a:r>
              <a:rPr lang="en-IN" b="1" dirty="0" smtClean="0"/>
              <a:t>Dedicated Hosting</a:t>
            </a:r>
            <a:endParaRPr lang="en-IN" dirty="0" smtClean="0"/>
          </a:p>
          <a:p>
            <a:pPr>
              <a:buNone/>
            </a:pPr>
            <a:r>
              <a:rPr lang="en-IN" sz="2000" dirty="0" smtClean="0"/>
              <a:t>Dedicated Hosting </a:t>
            </a:r>
            <a:r>
              <a:rPr lang="hi-IN" sz="2000" dirty="0" smtClean="0"/>
              <a:t>वातावरण में, आपके पास पूरा वेब सर्वर </a:t>
            </a:r>
            <a:r>
              <a:rPr lang="hi-IN" sz="2000" dirty="0" smtClean="0"/>
              <a:t>होता </a:t>
            </a:r>
            <a:r>
              <a:rPr lang="hi-IN" sz="2000" dirty="0" smtClean="0"/>
              <a:t>है। यह तेजी से प्रदर्शन के लिए अनुमति देता है, क्योंकि आपके पास सर्वर के सभी रिसोर्स पूरी तरह से होते हैं, अन्य वेबसाइट मालिकों के साथ शेयर किए बिना। हालांकि, इसका मतलब यह भी है कि आप सर्वर संचालन की लागत के लिए पूरी तरह से जिम्मेदार होंगे। यह उन वेबसाइटों के लिए एक अच्छा विकल्प है जिनके लिए बहुत अधिक रिसोर्स संसाधनों की आवश्यकता होती है, या उच्च स्तर की सुरक्षा की आवश्यकता होती है</a:t>
            </a:r>
            <a:r>
              <a:rPr lang="hi-IN" sz="2000" dirty="0" smtClean="0"/>
              <a:t>।</a:t>
            </a:r>
            <a:endParaRPr lang="en-IN" sz="2000" dirty="0" smtClean="0"/>
          </a:p>
          <a:p>
            <a:r>
              <a:rPr lang="en-IN" b="1" dirty="0" smtClean="0"/>
              <a:t>Collocated Hosting</a:t>
            </a:r>
            <a:endParaRPr lang="en-IN" dirty="0" smtClean="0"/>
          </a:p>
          <a:p>
            <a:r>
              <a:rPr lang="hi-IN" sz="2200" dirty="0" smtClean="0"/>
              <a:t>इस प्रकार की होस्टिंग में, आप अपने स्वयं के सर्वर को खरीदेंगे और इसे वेब होस्ट की सुविधाओं में रखा जायेगा| आप इस सर्वर के लिए स्वयं जिम्मेदार होंगे। इस प्रकार की होस्टिंग सेवा का एक फायदा यह है कि आपके पास वेब सर्वर का पूर्ण नियंत्रण होता है। आप अपनी जरूरत की कोई भी स्क्रिप्ट या एप्लिकेशन इंस्टॉल कर सकते हैं।</a:t>
            </a:r>
          </a:p>
          <a:p>
            <a:endParaRPr lang="en-IN"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264696"/>
          </a:xfrm>
        </p:spPr>
        <p:txBody>
          <a:bodyPr>
            <a:normAutofit/>
          </a:bodyPr>
          <a:lstStyle/>
          <a:p>
            <a:r>
              <a:rPr lang="en-IN" sz="4100" b="1" u="sng" dirty="0" smtClean="0"/>
              <a:t>Domain Name Server (DNS)</a:t>
            </a:r>
          </a:p>
          <a:p>
            <a:pPr algn="just"/>
            <a:r>
              <a:rPr lang="hi-IN" sz="2000" dirty="0" smtClean="0"/>
              <a:t>इंटरनेट पर प्रत्येक कंप्यूटर को एक यूनिक एड्रेस सौंपा जाता है, जिसे </a:t>
            </a:r>
            <a:r>
              <a:rPr lang="en-IN" sz="2000" dirty="0" smtClean="0"/>
              <a:t>IP </a:t>
            </a:r>
            <a:r>
              <a:rPr lang="hi-IN" sz="2000" dirty="0" smtClean="0"/>
              <a:t>एड्रेस कहा जाता है। एक विशिष्ट आईपी एड्रेस इस तरह दिखता है: 199.123.456.7</a:t>
            </a:r>
          </a:p>
          <a:p>
            <a:pPr algn="just"/>
            <a:r>
              <a:rPr lang="hi-IN" sz="2000" dirty="0" smtClean="0"/>
              <a:t>उन सभी वेबसाइटों के आईपी पते को ध्यान में रखना बहुत मुश्किल है जिन्हें हम रोज विजिट करते हैं। संख्या की तुलना में शब्दों को याद रखना आसान है। यह वह जगह है जहाँ डोमेन नाम पिक्चर में आते हैं। जब आप किसी वेबसाइट पर जाते हैं, तो आपको केवल यह एड्रेस होना चाहिए कि इसका </a:t>
            </a:r>
            <a:r>
              <a:rPr lang="en-IN" sz="2000" dirty="0" smtClean="0"/>
              <a:t>URL </a:t>
            </a:r>
            <a:r>
              <a:rPr lang="hi-IN" sz="2000" dirty="0" smtClean="0"/>
              <a:t>क्या है। कंप्यूटर संख्याओं को याद रखता हैं, और </a:t>
            </a:r>
            <a:r>
              <a:rPr lang="en-IN" sz="2000" dirty="0" smtClean="0"/>
              <a:t>DNS </a:t>
            </a:r>
            <a:r>
              <a:rPr lang="hi-IN" sz="2000" dirty="0" smtClean="0"/>
              <a:t>हमें </a:t>
            </a:r>
            <a:r>
              <a:rPr lang="en-IN" sz="2000" dirty="0" smtClean="0"/>
              <a:t>URL </a:t>
            </a:r>
            <a:r>
              <a:rPr lang="hi-IN" sz="2000" dirty="0" smtClean="0"/>
              <a:t>को आईपी पते में बदलने में मदद करता है जिसे कंप्यूटर समझ सकता है</a:t>
            </a:r>
            <a:r>
              <a:rPr lang="hi-IN" sz="2000" dirty="0" smtClean="0"/>
              <a:t>।</a:t>
            </a:r>
            <a:endParaRPr lang="en-IN" sz="2000" dirty="0" smtClean="0"/>
          </a:p>
          <a:p>
            <a:pPr algn="just">
              <a:buNone/>
            </a:pPr>
            <a:endParaRPr lang="hi-IN" sz="2000" dirty="0" smtClean="0"/>
          </a:p>
          <a:p>
            <a:r>
              <a:rPr lang="hi-IN" sz="2000" dirty="0" smtClean="0"/>
              <a:t>जब आप अपने ब्राउज़र में </a:t>
            </a:r>
            <a:r>
              <a:rPr lang="en-IN" sz="2000" dirty="0" err="1" smtClean="0"/>
              <a:t>domain.com</a:t>
            </a:r>
            <a:r>
              <a:rPr lang="en-IN" sz="2000" dirty="0" smtClean="0"/>
              <a:t> </a:t>
            </a:r>
            <a:r>
              <a:rPr lang="hi-IN" sz="2000" dirty="0" smtClean="0"/>
              <a:t>टाइप करते हैं, तो ब्राउज़र को पहले </a:t>
            </a:r>
            <a:r>
              <a:rPr lang="en-IN" sz="2000" dirty="0" err="1" smtClean="0"/>
              <a:t>www.domain.com</a:t>
            </a:r>
            <a:r>
              <a:rPr lang="en-IN" sz="2000" dirty="0" smtClean="0"/>
              <a:t> </a:t>
            </a:r>
            <a:r>
              <a:rPr lang="hi-IN" sz="2000" dirty="0" smtClean="0"/>
              <a:t>का </a:t>
            </a:r>
            <a:r>
              <a:rPr lang="en-IN" sz="2000" dirty="0" smtClean="0"/>
              <a:t>IP </a:t>
            </a:r>
            <a:r>
              <a:rPr lang="hi-IN" sz="2000" dirty="0" smtClean="0"/>
              <a:t>एड्रेस प्राप्त करना होगा। ब्राउज़र उस </a:t>
            </a:r>
            <a:r>
              <a:rPr lang="en-IN" sz="2000" dirty="0" smtClean="0"/>
              <a:t>DNS </a:t>
            </a:r>
            <a:r>
              <a:rPr lang="hi-IN" sz="2000" dirty="0" smtClean="0"/>
              <a:t>सर्वर से संपर्क करता है जहां वेबपेज स्टोर किया जाता है।</a:t>
            </a:r>
            <a:endParaRPr lang="en-IN" sz="2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539552" y="476672"/>
            <a:ext cx="8229600" cy="6048672"/>
          </a:xfrm>
        </p:spPr>
        <p:txBody>
          <a:bodyPr>
            <a:normAutofit/>
          </a:bodyPr>
          <a:lstStyle/>
          <a:p>
            <a:r>
              <a:rPr lang="hi-IN" b="1" u="sng" dirty="0" smtClean="0"/>
              <a:t>डोमेन नाम क्या हैं? (</a:t>
            </a:r>
            <a:r>
              <a:rPr lang="en-IN" b="1" u="sng" dirty="0" smtClean="0"/>
              <a:t>What is Domain Name?)</a:t>
            </a:r>
          </a:p>
          <a:p>
            <a:r>
              <a:rPr lang="hi-IN" sz="2000" dirty="0" smtClean="0"/>
              <a:t>डोमेन नाम आपकी वेबसाइट का नाम है। डोमेन नाम वह पता है जहां इंटरनेट यूजर आपकी वेबसाइट तक पहुंच सकते हैं। इंटरनेट पर वेबसाइट खोजने और पहचानने के लिए डोमेन नाम का उपयोग किया जाता है। कंप्यूटर </a:t>
            </a:r>
            <a:r>
              <a:rPr lang="en-IN" sz="2000" dirty="0" smtClean="0"/>
              <a:t>IP address </a:t>
            </a:r>
            <a:r>
              <a:rPr lang="hi-IN" sz="2000" dirty="0" smtClean="0"/>
              <a:t>का उपयोग करते हैं, जो संख्या की एक श्रृंखला है। डोमेन नाम अक्षरों और संख्याओं का कोई भी संयोजन हो सकता है, और इसका उपयोग विभिन्न डोमेन नाम एक्सटेंशन, जैसे .</a:t>
            </a:r>
            <a:r>
              <a:rPr lang="en-IN" sz="2000" dirty="0" smtClean="0"/>
              <a:t>com, .net </a:t>
            </a:r>
            <a:r>
              <a:rPr lang="hi-IN" sz="2000" dirty="0" smtClean="0"/>
              <a:t>आदि में किया जाता है</a:t>
            </a:r>
            <a:r>
              <a:rPr lang="hi-IN" sz="2000" dirty="0" smtClean="0"/>
              <a:t>।</a:t>
            </a:r>
            <a:endParaRPr lang="en-IN" sz="2000" dirty="0" smtClean="0"/>
          </a:p>
          <a:p>
            <a:pPr>
              <a:buNone/>
            </a:pPr>
            <a:r>
              <a:rPr lang="hi-IN" sz="2000" b="1" dirty="0" smtClean="0"/>
              <a:t>निम्नलिखित बिंदु बताते हैं कि वे कैसे काम करते हैं और उनका उपयोग कैसे किया जाता है</a:t>
            </a:r>
            <a:r>
              <a:rPr lang="hi-IN" sz="2000" b="1" dirty="0" smtClean="0"/>
              <a:t>:</a:t>
            </a:r>
            <a:endParaRPr lang="en-IN" sz="2000" b="1" dirty="0" smtClean="0"/>
          </a:p>
          <a:p>
            <a:r>
              <a:rPr lang="hi-IN" sz="2000" dirty="0" smtClean="0"/>
              <a:t>डोमेन नाम के दो भाग होते हैं जिन्हें एक डॉट द्वारा अलग किया जाता है, जैसे </a:t>
            </a:r>
            <a:r>
              <a:rPr lang="en-IN" sz="2000" dirty="0" err="1" smtClean="0"/>
              <a:t>example.com</a:t>
            </a:r>
            <a:r>
              <a:rPr lang="en-IN" sz="2000" dirty="0" smtClean="0"/>
              <a:t>।</a:t>
            </a:r>
          </a:p>
          <a:p>
            <a:r>
              <a:rPr lang="hi-IN" sz="2000" dirty="0" smtClean="0"/>
              <a:t>डोमेन नाम सिंगल आईपी एड्रेस या आईपी एड्रेस के समूह की पहचान करने के लिए इस्तेमाल किया जा सकता है।</a:t>
            </a:r>
          </a:p>
          <a:p>
            <a:pPr>
              <a:buNone/>
            </a:pPr>
            <a:endParaRPr lang="hi-IN" sz="2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descr="C:\Users\suyash saxena\Desktop\cloud computing\domain-name-1.jpg"/>
          <p:cNvPicPr>
            <a:picLocks noGrp="1" noChangeAspect="1" noChangeArrowheads="1"/>
          </p:cNvPicPr>
          <p:nvPr>
            <p:ph idx="1"/>
          </p:nvPr>
        </p:nvPicPr>
        <p:blipFill>
          <a:blip r:embed="rId2" cstate="print"/>
          <a:srcRect/>
          <a:stretch>
            <a:fillRect/>
          </a:stretch>
        </p:blipFill>
        <p:spPr bwMode="auto">
          <a:xfrm>
            <a:off x="831850" y="1124744"/>
            <a:ext cx="7480300" cy="4968552"/>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336704"/>
          </a:xfrm>
        </p:spPr>
        <p:txBody>
          <a:bodyPr>
            <a:normAutofit/>
          </a:bodyPr>
          <a:lstStyle/>
          <a:p>
            <a:r>
              <a:rPr lang="hi-IN" sz="2400" dirty="0" smtClean="0"/>
              <a:t>डोमेन नाम के दो भाग होते हैं जिन्हें एक डॉट द्वारा अलग किया जाता है, जैसे </a:t>
            </a:r>
            <a:r>
              <a:rPr lang="en-IN" sz="2400" dirty="0" err="1" smtClean="0"/>
              <a:t>example.com</a:t>
            </a:r>
            <a:r>
              <a:rPr lang="en-IN" sz="2400" dirty="0" smtClean="0"/>
              <a:t>।</a:t>
            </a:r>
          </a:p>
          <a:p>
            <a:r>
              <a:rPr lang="hi-IN" sz="2400" dirty="0" smtClean="0"/>
              <a:t>डोमेन नाम सिंगल आईपी एड्रेस या आईपी एड्रेस के समूह की पहचान करने के लिए इस्तेमाल किया जा सकता है</a:t>
            </a:r>
            <a:r>
              <a:rPr lang="hi-IN" sz="2400" dirty="0" smtClean="0"/>
              <a:t>।</a:t>
            </a:r>
            <a:endParaRPr lang="en-IN" sz="2400" dirty="0" smtClean="0"/>
          </a:p>
          <a:p>
            <a:pPr>
              <a:buNone/>
            </a:pPr>
            <a:r>
              <a:rPr lang="hi-IN" sz="2800" b="1" u="sng" dirty="0" smtClean="0"/>
              <a:t>आपको एक डोमेन नाम की आवश्यकता क्यों है (</a:t>
            </a:r>
            <a:r>
              <a:rPr lang="en-IN" sz="2800" b="1" u="sng" dirty="0" smtClean="0"/>
              <a:t>Why do you need a domain name)</a:t>
            </a:r>
          </a:p>
          <a:p>
            <a:pPr algn="just"/>
            <a:r>
              <a:rPr lang="hi-IN" sz="2400" dirty="0" smtClean="0"/>
              <a:t>इंटरनेट पर, आपका डोमेन नाम आपकी वेबसाइट की विशिष्ट पहचान है। किसी भी व्यक्ति, व्यवसाय या संगठन को इंटरनेट उपस्थिति की योजना बनाकर डोमेन नाम में निवेश करना चाहिए। अपना स्वयं का डोमेन नाम, वेबसाइट और ईमेल पते होने से आपको और आपके व्यवसाय को प्रोफेशनल रूप मिलता हैं। व्यवसाय के लिए डोमेन नाम पंजीकृत करने का एक और कारण कॉपीराइट और ट्रेडमार्क की रक्षा करना, साख बनाना, ब्रांड जागरूकता बढ़ाना और सर्च इंजन स्थिति बनाना है।</a:t>
            </a:r>
          </a:p>
          <a:p>
            <a:pPr>
              <a:buNone/>
            </a:pPr>
            <a:endParaRPr lang="hi-IN" sz="2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912768"/>
          </a:xfrm>
        </p:spPr>
        <p:txBody>
          <a:bodyPr>
            <a:normAutofit lnSpcReduction="10000"/>
          </a:bodyPr>
          <a:lstStyle/>
          <a:p>
            <a:pPr algn="just">
              <a:buNone/>
            </a:pPr>
            <a:r>
              <a:rPr lang="hi-IN" sz="2200" dirty="0" smtClean="0"/>
              <a:t>डोमेन नाम वेबसाइट के उद्येश्य को पहचानता है। उदाहणार्थ, यहाँ .</a:t>
            </a:r>
            <a:r>
              <a:rPr lang="en-IN" sz="2200" dirty="0" smtClean="0"/>
              <a:t>com </a:t>
            </a:r>
            <a:r>
              <a:rPr lang="hi-IN" sz="2200" dirty="0" smtClean="0"/>
              <a:t>डोमेन नाम बताता है कि यह एक व्यापारिक साइट है। इसी प्रकार लाभ न कमाने वाले संगठन .</a:t>
            </a:r>
            <a:r>
              <a:rPr lang="en-IN" sz="2200" dirty="0" smtClean="0"/>
              <a:t>org </a:t>
            </a:r>
            <a:r>
              <a:rPr lang="hi-IN" sz="2200" dirty="0" smtClean="0"/>
              <a:t>तथा स्कूल तथा विश्वविद्यालय आदि .</a:t>
            </a:r>
            <a:r>
              <a:rPr lang="en-IN" sz="2200" dirty="0" err="1" smtClean="0"/>
              <a:t>edu</a:t>
            </a:r>
            <a:r>
              <a:rPr lang="en-IN" sz="2200" dirty="0" smtClean="0"/>
              <a:t>  </a:t>
            </a:r>
            <a:r>
              <a:rPr lang="hi-IN" sz="2200" dirty="0" smtClean="0"/>
              <a:t>डोमेन नामो का उपयोग करते है। नीचे दी गई सूची मे </a:t>
            </a:r>
            <a:r>
              <a:rPr lang="en-IN" sz="2200" dirty="0" smtClean="0"/>
              <a:t>URL </a:t>
            </a:r>
            <a:r>
              <a:rPr lang="hi-IN" sz="2200" dirty="0" smtClean="0"/>
              <a:t>मे सामान्यतया प्रयोग किये जाने वाले डोमेन नाम और उनका पूरा नाम बताया गया है।</a:t>
            </a:r>
          </a:p>
          <a:p>
            <a:r>
              <a:rPr lang="hi-IN" sz="3500" b="1" u="sng" dirty="0" smtClean="0"/>
              <a:t>डोमेन नाम पंजीकरण (</a:t>
            </a:r>
            <a:r>
              <a:rPr lang="en-IN" sz="3500" b="1" u="sng" dirty="0" smtClean="0"/>
              <a:t>Domain Name Registration)</a:t>
            </a:r>
          </a:p>
          <a:p>
            <a:pPr>
              <a:buNone/>
            </a:pPr>
            <a:r>
              <a:rPr lang="hi-IN" sz="2000" dirty="0" smtClean="0"/>
              <a:t>आप डोमेन नाम के रूप में किसी शब्द या वाक्यांश का उपयोग कर सकते हैं। यदि डोमेन किसी कंपनी के लिए है, तो आप अपनी कंपनी का नाम डोमेन में रख सकते हैं, इससे आपके ग्राहकों के लिए आपको इंटरनेट पर ढूंढना आसान हो जाता है</a:t>
            </a:r>
            <a:r>
              <a:rPr lang="hi-IN" sz="2000" dirty="0" smtClean="0"/>
              <a:t>।</a:t>
            </a:r>
            <a:endParaRPr lang="en-IN" sz="2000" dirty="0" smtClean="0"/>
          </a:p>
          <a:p>
            <a:pPr>
              <a:buNone/>
            </a:pPr>
            <a:r>
              <a:rPr lang="hi-IN" sz="2000" dirty="0" smtClean="0"/>
              <a:t>यद्यपि एक लंबा डोमेन याद रखना कठिन है, इसमें अधिक कीवर्ड शामिल हो सकते हैं, जो महत्वपूर्ण है क्योंकि कुछ खोज इंजन किसी डोमेन नाम में कीवर्ड का उपयोग खोज एल्गोरिदम के हिस्से के रूप में करते हैं</a:t>
            </a:r>
            <a:r>
              <a:rPr lang="hi-IN" sz="2000" dirty="0" smtClean="0"/>
              <a:t>।</a:t>
            </a:r>
            <a:endParaRPr lang="en-IN" sz="2000" dirty="0" smtClean="0"/>
          </a:p>
          <a:p>
            <a:pPr>
              <a:buNone/>
            </a:pPr>
            <a:endParaRPr lang="hi-IN" sz="2000" dirty="0" smtClean="0"/>
          </a:p>
          <a:p>
            <a:pPr>
              <a:buNone/>
            </a:pPr>
            <a:r>
              <a:rPr lang="hi-IN" dirty="0" smtClean="0"/>
              <a:t/>
            </a:r>
            <a:br>
              <a:rPr lang="hi-IN" dirty="0" smtClean="0"/>
            </a:br>
            <a:endParaRPr lang="en-IN"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476672"/>
            <a:ext cx="8229600" cy="6381328"/>
          </a:xfrm>
        </p:spPr>
        <p:txBody>
          <a:bodyPr>
            <a:normAutofit fontScale="85000" lnSpcReduction="20000"/>
          </a:bodyPr>
          <a:lstStyle/>
          <a:p>
            <a:r>
              <a:rPr lang="hi-IN" b="1" dirty="0" smtClean="0"/>
              <a:t>कुछ लोकप्रिय डोमेन रजिस्ट्रार के नाम निम्नलिखित है</a:t>
            </a:r>
            <a:r>
              <a:rPr lang="hi-IN" b="1" dirty="0" smtClean="0"/>
              <a:t>।</a:t>
            </a:r>
            <a:endParaRPr lang="hi-IN" dirty="0" smtClean="0"/>
          </a:p>
          <a:p>
            <a:r>
              <a:rPr lang="en-IN" dirty="0" smtClean="0"/>
              <a:t>Google</a:t>
            </a:r>
          </a:p>
          <a:p>
            <a:r>
              <a:rPr lang="en-IN" dirty="0" err="1" smtClean="0"/>
              <a:t>GoDaddy</a:t>
            </a:r>
            <a:endParaRPr lang="en-IN" dirty="0" smtClean="0"/>
          </a:p>
          <a:p>
            <a:r>
              <a:rPr lang="en-IN" dirty="0" err="1" smtClean="0"/>
              <a:t>NameCheap</a:t>
            </a:r>
            <a:endParaRPr lang="en-IN" dirty="0" smtClean="0"/>
          </a:p>
          <a:p>
            <a:r>
              <a:rPr lang="en-IN" dirty="0" err="1" smtClean="0"/>
              <a:t>ResellerClub</a:t>
            </a:r>
            <a:endParaRPr lang="en-IN" dirty="0" smtClean="0"/>
          </a:p>
          <a:p>
            <a:r>
              <a:rPr lang="en-IN" dirty="0" err="1" smtClean="0"/>
              <a:t>Netfirms</a:t>
            </a:r>
            <a:endParaRPr lang="en-IN" dirty="0" smtClean="0"/>
          </a:p>
          <a:p>
            <a:pPr>
              <a:buNone/>
            </a:pPr>
            <a:r>
              <a:rPr lang="hi-IN" sz="2800" dirty="0" smtClean="0"/>
              <a:t>इनके आलावा भी लाखों ऐसी कंपनी है जिनसे आप अपना डोमेन रजिस्टर करवा सकते हैं |</a:t>
            </a:r>
          </a:p>
          <a:p>
            <a:pPr>
              <a:buNone/>
            </a:pPr>
            <a:r>
              <a:rPr lang="hi-IN" sz="2800" dirty="0" smtClean="0"/>
              <a:t>जब हम किसी डोमेन रजिस्ट्रार की सहायता से अपना डोमेन रजिस्टर कराते हैं तो वह हमें एक निश्चित राशि के बदले में डोमेन कंट्रोल पैनल और उसका यूजर नेम, पासवर्ड उपलब्ध कराता है। इस यूजर नेम और पासवर्ड की सहायता से हम डोमेन कंट्रोल पैनल में </a:t>
            </a:r>
            <a:r>
              <a:rPr lang="en-IN" sz="2800" dirty="0" smtClean="0"/>
              <a:t>login </a:t>
            </a:r>
            <a:r>
              <a:rPr lang="hi-IN" sz="2800" dirty="0" smtClean="0"/>
              <a:t>करके वेब स्पेस प्रोवाइडर द्वारा दिए गए </a:t>
            </a:r>
            <a:r>
              <a:rPr lang="en-IN" sz="2800" dirty="0" smtClean="0"/>
              <a:t>Name Server </a:t>
            </a:r>
            <a:r>
              <a:rPr lang="hi-IN" sz="2800" dirty="0" smtClean="0"/>
              <a:t>को डोमेन के साथ लिंक कर सकते हैं। वेबसाइट को चालू करने के लिए यह एक अति  महत्वपूर्ण कार्य होता है |</a:t>
            </a:r>
          </a:p>
          <a:p>
            <a:endParaRPr lang="en-IN"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dirty="0" smtClean="0"/>
              <a:t>वेबसाइट होस्ट करने के स्टेप-</a:t>
            </a:r>
            <a:r>
              <a:rPr lang="hi-IN" dirty="0" smtClean="0"/>
              <a:t/>
            </a:r>
            <a:br>
              <a:rPr lang="hi-IN" dirty="0" smtClean="0"/>
            </a:br>
            <a:endParaRPr lang="en-IN" dirty="0"/>
          </a:p>
        </p:txBody>
      </p:sp>
      <p:sp>
        <p:nvSpPr>
          <p:cNvPr id="3" name="Content Placeholder 2"/>
          <p:cNvSpPr>
            <a:spLocks noGrp="1"/>
          </p:cNvSpPr>
          <p:nvPr>
            <p:ph idx="1"/>
          </p:nvPr>
        </p:nvSpPr>
        <p:spPr>
          <a:xfrm>
            <a:off x="457200" y="1600200"/>
            <a:ext cx="8229600" cy="4997152"/>
          </a:xfrm>
        </p:spPr>
        <p:txBody>
          <a:bodyPr/>
          <a:lstStyle/>
          <a:p>
            <a:pPr>
              <a:buNone/>
            </a:pPr>
            <a:r>
              <a:rPr lang="en-IN" sz="2000" b="1" dirty="0" smtClean="0"/>
              <a:t>Step 1</a:t>
            </a:r>
            <a:r>
              <a:rPr lang="en-IN" sz="2000" dirty="0" smtClean="0"/>
              <a:t>: </a:t>
            </a:r>
            <a:r>
              <a:rPr lang="hi-IN" sz="2000" dirty="0" smtClean="0"/>
              <a:t>तय करें कि आप किस प्रकार की वेबसाइट चाहते हैं (</a:t>
            </a:r>
            <a:r>
              <a:rPr lang="en-IN" sz="2000" dirty="0" smtClean="0"/>
              <a:t>Decide What Type of Website You Want</a:t>
            </a:r>
            <a:r>
              <a:rPr lang="en-IN" sz="2000" dirty="0" smtClean="0"/>
              <a:t>)</a:t>
            </a:r>
          </a:p>
          <a:p>
            <a:r>
              <a:rPr lang="hi-IN" sz="2000" b="1" dirty="0" smtClean="0">
                <a:latin typeface="Arial" pitchFamily="34" charset="0"/>
              </a:rPr>
              <a:t>स्टैटिक या बेसिक वेबसाइट्स</a:t>
            </a:r>
            <a:endParaRPr lang="en-IN" sz="2000" dirty="0" smtClean="0">
              <a:latin typeface="Arial" pitchFamily="34" charset="0"/>
              <a:cs typeface="Arial" pitchFamily="34" charset="0"/>
            </a:endParaRPr>
          </a:p>
          <a:p>
            <a:r>
              <a:rPr lang="hi-IN" sz="2000" b="1" dirty="0" smtClean="0"/>
              <a:t>डायनेमिक </a:t>
            </a:r>
            <a:r>
              <a:rPr lang="hi-IN" sz="2000" b="1" dirty="0" smtClean="0"/>
              <a:t>वेबसाइट्स </a:t>
            </a:r>
            <a:endParaRPr lang="en-IN" sz="2000" b="1" dirty="0" smtClean="0"/>
          </a:p>
          <a:p>
            <a:pPr>
              <a:buNone/>
            </a:pPr>
            <a:r>
              <a:rPr lang="en-IN" sz="2400" b="1" dirty="0" smtClean="0"/>
              <a:t>Step 2: </a:t>
            </a:r>
            <a:r>
              <a:rPr lang="hi-IN" sz="2400" dirty="0" smtClean="0"/>
              <a:t>अपना होस्टिंग सर्वर चुनें (</a:t>
            </a:r>
            <a:r>
              <a:rPr lang="en-IN" sz="2400" dirty="0" smtClean="0"/>
              <a:t>Choose Your Hosting Server)</a:t>
            </a:r>
          </a:p>
          <a:p>
            <a:pPr>
              <a:buNone/>
            </a:pPr>
            <a:r>
              <a:rPr lang="en-IN" sz="2000" dirty="0" smtClean="0"/>
              <a:t>Static HTML </a:t>
            </a:r>
            <a:r>
              <a:rPr lang="hi-IN" sz="2000" dirty="0" smtClean="0"/>
              <a:t>साइटों के विपरीत, जिन्हें अधिकांश वेब सर्वर पर होस्ट किया जा सकता है, जब वेब एप्लीकेशन की बात आती है, तो मूल रूप से दो प्रकार के होस्टिंग प्लेटफ़ॉर्म होते हैं – </a:t>
            </a:r>
            <a:r>
              <a:rPr lang="en-IN" sz="2000" dirty="0" smtClean="0"/>
              <a:t>Linux Hosting </a:t>
            </a:r>
            <a:r>
              <a:rPr lang="hi-IN" sz="2000" dirty="0" smtClean="0"/>
              <a:t>और </a:t>
            </a:r>
            <a:r>
              <a:rPr lang="en-IN" sz="2000" dirty="0" smtClean="0"/>
              <a:t>Windows Hosting </a:t>
            </a:r>
            <a:r>
              <a:rPr lang="hi-IN" sz="2000" dirty="0" smtClean="0"/>
              <a:t>आप अपनी होस्टिंग की </a:t>
            </a:r>
            <a:r>
              <a:rPr lang="hi-IN" sz="2000" dirty="0" smtClean="0"/>
              <a:t>जरूरतों </a:t>
            </a:r>
            <a:r>
              <a:rPr lang="hi-IN" sz="2000" dirty="0" smtClean="0"/>
              <a:t>के आधार पर किसी एक को चुन सकते हैं</a:t>
            </a:r>
            <a:r>
              <a:rPr lang="hi-IN" sz="2000" dirty="0" smtClean="0"/>
              <a:t>:</a:t>
            </a:r>
            <a:endParaRPr lang="en-IN" sz="2000" dirty="0" smtClean="0"/>
          </a:p>
          <a:p>
            <a:pPr>
              <a:buNone/>
            </a:pPr>
            <a:endParaRPr lang="en-IN" sz="2000" dirty="0"/>
          </a:p>
        </p:txBody>
      </p:sp>
      <p:sp>
        <p:nvSpPr>
          <p:cNvPr id="4" name="Rectangle 3"/>
          <p:cNvSpPr/>
          <p:nvPr/>
        </p:nvSpPr>
        <p:spPr>
          <a:xfrm>
            <a:off x="467544" y="4797152"/>
            <a:ext cx="7920880" cy="707886"/>
          </a:xfrm>
          <a:prstGeom prst="rect">
            <a:avLst/>
          </a:prstGeom>
        </p:spPr>
        <p:txBody>
          <a:bodyPr wrap="square">
            <a:spAutoFit/>
          </a:bodyPr>
          <a:lstStyle/>
          <a:p>
            <a:r>
              <a:rPr lang="en-IN" sz="2000" b="1" dirty="0" smtClean="0"/>
              <a:t>Step 3: </a:t>
            </a:r>
            <a:r>
              <a:rPr lang="hi-IN" sz="2000" dirty="0" smtClean="0"/>
              <a:t>अपनी वेब होस्टिंग योजना का चयन करें (</a:t>
            </a:r>
            <a:r>
              <a:rPr lang="en-IN" sz="2000" dirty="0" smtClean="0"/>
              <a:t>Select Your Web Hosting Plan)</a:t>
            </a:r>
            <a:endParaRPr lang="en-IN" sz="2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260648"/>
            <a:ext cx="8229600" cy="6597352"/>
          </a:xfrm>
        </p:spPr>
        <p:txBody>
          <a:bodyPr>
            <a:normAutofit fontScale="92500" lnSpcReduction="10000"/>
          </a:bodyPr>
          <a:lstStyle/>
          <a:p>
            <a:pPr>
              <a:buNone/>
            </a:pPr>
            <a:r>
              <a:rPr lang="hi-IN" dirty="0" smtClean="0"/>
              <a:t>आप आमतौर पर वेब होस्टिंग में सेवाओं की एक विस्तृत श्रृंखला पाएंगे, जैसे:</a:t>
            </a:r>
          </a:p>
          <a:p>
            <a:r>
              <a:rPr lang="en-IN" b="1" dirty="0" smtClean="0"/>
              <a:t>Shared Hosting:</a:t>
            </a:r>
            <a:endParaRPr lang="en-IN" dirty="0" smtClean="0"/>
          </a:p>
          <a:p>
            <a:pPr>
              <a:buNone/>
            </a:pPr>
            <a:r>
              <a:rPr lang="en-IN" sz="2000" dirty="0" smtClean="0"/>
              <a:t>Shared Hosting </a:t>
            </a:r>
            <a:r>
              <a:rPr lang="hi-IN" sz="2000" dirty="0" smtClean="0"/>
              <a:t>में, आप फिजिकल सर्वर को अन्य वेबसाइट मालिकों के साथ शेयर करते हैं। हालाँकि, आपका अपना अलग खाता होगा (लॉगिन क्रेडेंशियल के साथ सुरक्षित)। </a:t>
            </a:r>
            <a:r>
              <a:rPr lang="en-IN" sz="2000" dirty="0" smtClean="0"/>
              <a:t>Shared Hosting </a:t>
            </a:r>
            <a:r>
              <a:rPr lang="hi-IN" sz="2000" dirty="0" smtClean="0"/>
              <a:t>बहुत सस्ती है क्योंकि सर्वर के संचालन की लागत आपके और अन्य वेबसाइट के मालिकों के बीच शेयर की जाती है</a:t>
            </a:r>
            <a:r>
              <a:rPr lang="hi-IN" sz="2000" dirty="0" smtClean="0"/>
              <a:t>।</a:t>
            </a:r>
            <a:endParaRPr lang="en-IN" sz="2000" dirty="0" smtClean="0"/>
          </a:p>
          <a:p>
            <a:pPr>
              <a:buNone/>
            </a:pPr>
            <a:endParaRPr lang="hi-IN" sz="2000" dirty="0" smtClean="0"/>
          </a:p>
          <a:p>
            <a:pPr>
              <a:buNone/>
            </a:pPr>
            <a:r>
              <a:rPr lang="en-IN" b="1" dirty="0" smtClean="0"/>
              <a:t/>
            </a:r>
            <a:br>
              <a:rPr lang="en-IN" b="1" dirty="0" smtClean="0"/>
            </a:br>
            <a:r>
              <a:rPr lang="en-IN" sz="2400" b="1" dirty="0" smtClean="0"/>
              <a:t>VPS Hosting (Virtual Private Server Hosting):</a:t>
            </a:r>
            <a:endParaRPr lang="en-IN" sz="2400" dirty="0" smtClean="0"/>
          </a:p>
          <a:p>
            <a:r>
              <a:rPr lang="en-IN" sz="2400" dirty="0" smtClean="0"/>
              <a:t>VPS </a:t>
            </a:r>
            <a:r>
              <a:rPr lang="hi-IN" sz="2400" dirty="0" smtClean="0"/>
              <a:t>होस्टिंग में, हर वेबसाइट को एक बहुत शक्तिशाली सर्वर पर स्टोर किया जाता है, जिसे कई </a:t>
            </a:r>
            <a:r>
              <a:rPr lang="en-IN" sz="2400" dirty="0" smtClean="0"/>
              <a:t>virtual compartments </a:t>
            </a:r>
            <a:r>
              <a:rPr lang="hi-IN" sz="2400" dirty="0" smtClean="0"/>
              <a:t>में विभाजित किया जाता है। सर्वर सॉफ़्टवेयर को अलग से कॉन्फ़िगर किया गया है ताकि प्रत्येक इकाई स्वतंत्र रूप से कार्य कर सके। यह हाई सिक्यूरिटी के लिए आचा सर्वर हैं|</a:t>
            </a:r>
          </a:p>
          <a:p>
            <a:pPr>
              <a:buNone/>
            </a:pPr>
            <a:r>
              <a:rPr lang="hi-IN" dirty="0" smtClean="0"/>
              <a:t/>
            </a:r>
            <a:br>
              <a:rPr lang="hi-IN" dirty="0" smtClean="0"/>
            </a:br>
            <a:endParaRPr lang="en-IN"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332656"/>
            <a:ext cx="8229600" cy="6525344"/>
          </a:xfrm>
        </p:spPr>
        <p:txBody>
          <a:bodyPr>
            <a:normAutofit/>
          </a:bodyPr>
          <a:lstStyle/>
          <a:p>
            <a:r>
              <a:rPr lang="en-IN" sz="2800" b="1" dirty="0" smtClean="0"/>
              <a:t>Dedicated </a:t>
            </a:r>
            <a:r>
              <a:rPr lang="en-IN" sz="2800" b="1" dirty="0" smtClean="0"/>
              <a:t>Hosting:</a:t>
            </a:r>
            <a:endParaRPr lang="en-IN" sz="2800" dirty="0" smtClean="0"/>
          </a:p>
          <a:p>
            <a:r>
              <a:rPr lang="hi-IN" sz="2000" dirty="0" smtClean="0"/>
              <a:t>डेडिकेटेड होस्टिंग आपको अपने लिए एक संपूर्ण सर्वर प्रदान करती है, जिससे यह अधिक तेज़, अधिक सुरक्षित और महंगा हो जाता है। यह बड़े व्यवसायों और हाई ट्रैफिक वेबसाइटों के लिए आदर्श समाधान है क्योंकि यह अधिकतम अनुकूलन, कॉन्फ़िगरेशन, इनस्टॉल करने की अनुमति देता है।</a:t>
            </a:r>
          </a:p>
          <a:p>
            <a:r>
              <a:rPr lang="en-IN" sz="2800" b="1" dirty="0" smtClean="0"/>
              <a:t>Cloud Hosting :</a:t>
            </a:r>
            <a:endParaRPr lang="en-IN" sz="2800" dirty="0" smtClean="0"/>
          </a:p>
          <a:p>
            <a:r>
              <a:rPr lang="hi-IN" sz="2000" dirty="0" smtClean="0"/>
              <a:t>क्लाउड होस्टिंग एक वेबसाइट या वेबसाइटों के समूह को होस्ट करने के लिए कई वर्चुअल सर्वर (क्लाउड) को एक साथ काम करने की अनुमति देता है। यह अचानक ट्रैफिक स्पाइक्स को संभालने की असीमित क्षमता प्रदान करता है। क्लाउड-होस्ट की गई वेबसाइट एकल सर्वर तक सीमित नहीं है, यह निर्भर करता है कि आपको कितना ट्रैफ़िक मिलता है। यह ई-कॉमर्स वेबसाइट, समाचार पत्र और ब्लॉग सहित बड़ी वेबसाइटों के लिए एक बढ़िया विकल्प है</a:t>
            </a:r>
          </a:p>
          <a:p>
            <a:endParaRPr lang="en-IN" sz="18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88640"/>
            <a:ext cx="8229600" cy="6120680"/>
          </a:xfrm>
        </p:spPr>
        <p:txBody>
          <a:bodyPr>
            <a:normAutofit/>
          </a:bodyPr>
          <a:lstStyle/>
          <a:p>
            <a:r>
              <a:rPr lang="en-IN" sz="2800" b="1" u="sng" dirty="0" smtClean="0"/>
              <a:t>Step 4: </a:t>
            </a:r>
            <a:r>
              <a:rPr lang="hi-IN" sz="2800" b="1" u="sng" dirty="0" smtClean="0"/>
              <a:t>अपना </a:t>
            </a:r>
            <a:r>
              <a:rPr lang="en-IN" sz="2800" b="1" u="sng" dirty="0" smtClean="0"/>
              <a:t>DNS </a:t>
            </a:r>
            <a:r>
              <a:rPr lang="hi-IN" sz="2800" b="1" u="sng" dirty="0" smtClean="0"/>
              <a:t>पता बदलें (</a:t>
            </a:r>
            <a:r>
              <a:rPr lang="en-IN" sz="2800" b="1" u="sng" dirty="0" smtClean="0"/>
              <a:t>Change Your DNS Address)</a:t>
            </a:r>
          </a:p>
          <a:p>
            <a:r>
              <a:rPr lang="hi-IN" sz="2000" dirty="0" smtClean="0"/>
              <a:t>आपके द्वारा अपनी वेब होस्टिंग खरीदने के बाद, आपको नेम सर्वर (जिसे डोमेन नेम सर्वर या </a:t>
            </a:r>
            <a:r>
              <a:rPr lang="en-IN" sz="2000" dirty="0" smtClean="0"/>
              <a:t>DNS </a:t>
            </a:r>
            <a:r>
              <a:rPr lang="hi-IN" sz="2000" dirty="0" smtClean="0"/>
              <a:t>के रूप में भी जाना जाता है) मिलेगा – जो कि इंटरनेट फोन के समान है जिसमें </a:t>
            </a:r>
            <a:r>
              <a:rPr lang="en-IN" sz="2000" dirty="0" smtClean="0"/>
              <a:t>IP Address3 </a:t>
            </a:r>
            <a:r>
              <a:rPr lang="hi-IN" sz="2000" dirty="0" smtClean="0"/>
              <a:t>शामिल है।</a:t>
            </a:r>
          </a:p>
          <a:p>
            <a:r>
              <a:rPr lang="hi-IN" sz="2000" dirty="0" smtClean="0"/>
              <a:t>अपनी वेबसाइट को आगे बढ़ाने के लिए, आपको अपने डोमेन के नेम सर्वर को बदलना होगा। आरंभ करने के लिए यह एक सरल लेकिन अनिवार्य कदम है।</a:t>
            </a:r>
          </a:p>
          <a:p>
            <a:r>
              <a:rPr lang="hi-IN" sz="2000" dirty="0" smtClean="0"/>
              <a:t>अपने </a:t>
            </a:r>
            <a:r>
              <a:rPr lang="en-IN" sz="2000" dirty="0" smtClean="0"/>
              <a:t>Domain Control Panel </a:t>
            </a:r>
            <a:r>
              <a:rPr lang="hi-IN" sz="2000" dirty="0" smtClean="0"/>
              <a:t>पर जाएं।</a:t>
            </a:r>
          </a:p>
          <a:p>
            <a:r>
              <a:rPr lang="hi-IN" sz="2000" dirty="0" smtClean="0"/>
              <a:t>अपना पंजीकृत </a:t>
            </a:r>
            <a:r>
              <a:rPr lang="en-IN" sz="2000" dirty="0" smtClean="0"/>
              <a:t>email address </a:t>
            </a:r>
            <a:r>
              <a:rPr lang="hi-IN" sz="2000" dirty="0" smtClean="0"/>
              <a:t>और </a:t>
            </a:r>
            <a:r>
              <a:rPr lang="en-IN" sz="2000" dirty="0" smtClean="0"/>
              <a:t>password </a:t>
            </a:r>
            <a:r>
              <a:rPr lang="hi-IN" sz="2000" dirty="0" smtClean="0"/>
              <a:t>दर्ज करें।</a:t>
            </a:r>
          </a:p>
          <a:p>
            <a:r>
              <a:rPr lang="hi-IN" sz="2000" dirty="0" smtClean="0"/>
              <a:t>उस </a:t>
            </a:r>
            <a:r>
              <a:rPr lang="en-IN" sz="2000" dirty="0" smtClean="0"/>
              <a:t>Domain Name </a:t>
            </a:r>
            <a:r>
              <a:rPr lang="hi-IN" sz="2000" dirty="0" smtClean="0"/>
              <a:t>पर क्लिक करें जिसके लिए आपको नेम सर्वर को बदलना होगा।</a:t>
            </a:r>
          </a:p>
          <a:p>
            <a:r>
              <a:rPr lang="en-IN" sz="2000" dirty="0" smtClean="0"/>
              <a:t>Domain Registration section </a:t>
            </a:r>
            <a:r>
              <a:rPr lang="hi-IN" sz="2000" dirty="0" smtClean="0"/>
              <a:t>में, </a:t>
            </a:r>
            <a:r>
              <a:rPr lang="en-IN" sz="2000" dirty="0" smtClean="0"/>
              <a:t>Name Servers </a:t>
            </a:r>
            <a:r>
              <a:rPr lang="hi-IN" sz="2000" dirty="0" smtClean="0"/>
              <a:t>विकल्प पर क्लिक करें।</a:t>
            </a:r>
          </a:p>
          <a:p>
            <a:r>
              <a:rPr lang="hi-IN" sz="2000" dirty="0" smtClean="0"/>
              <a:t>अपने मौजूदा वेब होस्ट द्वारा उपलब्ध कराए गए नामों के साथ मौजूदा नेम सर्वर को बदलें, और </a:t>
            </a:r>
            <a:r>
              <a:rPr lang="en-IN" sz="2000" dirty="0" smtClean="0"/>
              <a:t>Update Name Servers </a:t>
            </a:r>
            <a:r>
              <a:rPr lang="hi-IN" sz="2000" dirty="0" smtClean="0"/>
              <a:t>बटन पर क्लिक करें।</a:t>
            </a:r>
          </a:p>
          <a:p>
            <a:pPr>
              <a:buNone/>
            </a:pPr>
            <a:endParaRPr lang="en-IN" sz="1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260648"/>
            <a:ext cx="8229600" cy="6192688"/>
          </a:xfrm>
        </p:spPr>
        <p:txBody>
          <a:bodyPr>
            <a:normAutofit/>
          </a:bodyPr>
          <a:lstStyle/>
          <a:p>
            <a:r>
              <a:rPr lang="en-IN" dirty="0" smtClean="0"/>
              <a:t>Step 5: </a:t>
            </a:r>
            <a:r>
              <a:rPr lang="hi-IN" dirty="0" smtClean="0"/>
              <a:t>अपनी वेबसाइट अपलोड करें (</a:t>
            </a:r>
            <a:r>
              <a:rPr lang="en-IN" dirty="0" smtClean="0"/>
              <a:t>Upload Your Website)</a:t>
            </a:r>
          </a:p>
          <a:p>
            <a:r>
              <a:rPr lang="hi-IN" sz="2000" dirty="0" smtClean="0"/>
              <a:t>अब आप </a:t>
            </a:r>
            <a:r>
              <a:rPr lang="en-IN" sz="2000" dirty="0" err="1" smtClean="0"/>
              <a:t>cPanel</a:t>
            </a:r>
            <a:r>
              <a:rPr lang="en-IN" sz="2000" dirty="0" smtClean="0"/>
              <a:t> </a:t>
            </a:r>
            <a:r>
              <a:rPr lang="hi-IN" sz="2000" dirty="0" smtClean="0"/>
              <a:t>के </a:t>
            </a:r>
            <a:r>
              <a:rPr lang="en-IN" sz="2000" dirty="0" smtClean="0"/>
              <a:t>File Manager </a:t>
            </a:r>
            <a:r>
              <a:rPr lang="hi-IN" sz="2000" dirty="0" smtClean="0"/>
              <a:t>या </a:t>
            </a:r>
            <a:r>
              <a:rPr lang="en-IN" sz="2000" dirty="0" smtClean="0"/>
              <a:t>FTP </a:t>
            </a:r>
            <a:r>
              <a:rPr lang="hi-IN" sz="2000" dirty="0" smtClean="0"/>
              <a:t>क्लाइंट (जैसे </a:t>
            </a:r>
            <a:r>
              <a:rPr lang="en-IN" sz="2000" dirty="0" err="1" smtClean="0"/>
              <a:t>FileZilla</a:t>
            </a:r>
            <a:r>
              <a:rPr lang="en-IN" sz="2000" dirty="0" smtClean="0"/>
              <a:t>) </a:t>
            </a:r>
            <a:r>
              <a:rPr lang="hi-IN" sz="2000" dirty="0" smtClean="0"/>
              <a:t>का उपयोग करके सर्वर से कनेक्ट करके अपनी वेबसाइट को अपने खाते में अपलोड कर सकते हैं – जिसके बाद आपकी वेबसाइट लाइव हो जाएगी</a:t>
            </a:r>
            <a:r>
              <a:rPr lang="hi-IN" sz="2000" dirty="0" smtClean="0"/>
              <a:t>।</a:t>
            </a:r>
            <a:endParaRPr lang="en-IN" sz="2000" dirty="0" smtClean="0"/>
          </a:p>
          <a:p>
            <a:pPr>
              <a:buNone/>
            </a:pPr>
            <a:endParaRPr lang="hi-IN" sz="2000" dirty="0" smtClean="0"/>
          </a:p>
          <a:p>
            <a:pPr>
              <a:buNone/>
            </a:pPr>
            <a:r>
              <a:rPr lang="en-IN" sz="2400" b="1" dirty="0" err="1" smtClean="0"/>
              <a:t>CPanel</a:t>
            </a:r>
            <a:r>
              <a:rPr lang="en-IN" sz="2400" b="1" dirty="0" smtClean="0"/>
              <a:t> File Manager </a:t>
            </a:r>
            <a:r>
              <a:rPr lang="hi-IN" sz="2400" b="1" dirty="0" smtClean="0"/>
              <a:t>का उपयोग करके अपनी वेबसाइट को कैसे अपलोड करें</a:t>
            </a:r>
            <a:endParaRPr lang="hi-IN" sz="2400" dirty="0" smtClean="0"/>
          </a:p>
          <a:p>
            <a:r>
              <a:rPr lang="hi-IN" sz="2200" dirty="0" smtClean="0"/>
              <a:t>अपने </a:t>
            </a:r>
            <a:r>
              <a:rPr lang="en-IN" sz="2200" dirty="0" err="1" smtClean="0"/>
              <a:t>cPanel</a:t>
            </a:r>
            <a:r>
              <a:rPr lang="en-IN" sz="2200" dirty="0" smtClean="0"/>
              <a:t> </a:t>
            </a:r>
            <a:r>
              <a:rPr lang="hi-IN" sz="2200" dirty="0" smtClean="0"/>
              <a:t>में लॉग इन करें।</a:t>
            </a:r>
          </a:p>
          <a:p>
            <a:r>
              <a:rPr lang="en-IN" sz="2200" dirty="0" smtClean="0"/>
              <a:t>File Manager </a:t>
            </a:r>
            <a:r>
              <a:rPr lang="hi-IN" sz="2200" dirty="0" smtClean="0"/>
              <a:t>शीर्षक वाले आइकन पर क्लिक करें।</a:t>
            </a:r>
          </a:p>
          <a:p>
            <a:r>
              <a:rPr lang="en-IN" sz="2200" dirty="0" smtClean="0"/>
              <a:t>Web root </a:t>
            </a:r>
            <a:r>
              <a:rPr lang="hi-IN" sz="2200" dirty="0" smtClean="0"/>
              <a:t>का चयन करें और </a:t>
            </a:r>
            <a:r>
              <a:rPr lang="en-IN" sz="2200" dirty="0" smtClean="0"/>
              <a:t>Go </a:t>
            </a:r>
            <a:r>
              <a:rPr lang="hi-IN" sz="2200" dirty="0" smtClean="0"/>
              <a:t>पर क्लिक करें।</a:t>
            </a:r>
          </a:p>
          <a:p>
            <a:r>
              <a:rPr lang="hi-IN" sz="2200" dirty="0" smtClean="0"/>
              <a:t>सभी फाइलों और फ़ोल्डरों को </a:t>
            </a:r>
            <a:r>
              <a:rPr lang="en-IN" sz="2200" dirty="0" smtClean="0"/>
              <a:t>public html </a:t>
            </a:r>
            <a:r>
              <a:rPr lang="hi-IN" sz="2200" dirty="0" smtClean="0"/>
              <a:t>और उनके संबंधित डोमेन फ़ोल्डर में जोड़ें।</a:t>
            </a:r>
          </a:p>
          <a:p>
            <a:pPr>
              <a:buNone/>
            </a:pPr>
            <a:endParaRPr lang="en-IN"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95536" y="332656"/>
            <a:ext cx="8229600" cy="6120680"/>
          </a:xfrm>
        </p:spPr>
        <p:txBody>
          <a:bodyPr>
            <a:normAutofit/>
          </a:bodyPr>
          <a:lstStyle/>
          <a:p>
            <a:r>
              <a:rPr lang="hi-IN" b="1" dirty="0" smtClean="0"/>
              <a:t>एफ़टीपी क्लाइंट का उपयोग करके अपनी वेबसाइट कैसे अपलोड करें</a:t>
            </a:r>
            <a:endParaRPr lang="hi-IN" dirty="0" smtClean="0"/>
          </a:p>
          <a:p>
            <a:r>
              <a:rPr lang="hi-IN" sz="2200" dirty="0" smtClean="0"/>
              <a:t>आप एफ़टीपी प्रोग्राम के माध्यम से एफ़टीपी से जुड़ सकते हैं जैसे कि फ़ाइलज़िला क्लाइंट। यह आपको हमारे सर्वर पर उन फ़ाइलों और फ़ोल्डरों को देखने की अनुमति देता है जैसे आप उन्हें अपने कंप्यूटर पर देखते हैं। आप अपनी वेबसाइट की फ़ाइलों को / </a:t>
            </a:r>
            <a:r>
              <a:rPr lang="en-IN" sz="2200" dirty="0" err="1" smtClean="0"/>
              <a:t>public_html</a:t>
            </a:r>
            <a:r>
              <a:rPr lang="en-IN" sz="2200" dirty="0" smtClean="0"/>
              <a:t> / </a:t>
            </a:r>
            <a:r>
              <a:rPr lang="hi-IN" sz="2200" dirty="0" smtClean="0"/>
              <a:t>फ़ोल्डर में </a:t>
            </a:r>
            <a:r>
              <a:rPr lang="en-IN" sz="2200" dirty="0" smtClean="0"/>
              <a:t>drag and drop </a:t>
            </a:r>
            <a:r>
              <a:rPr lang="hi-IN" sz="2200" dirty="0" smtClean="0"/>
              <a:t>करने के लिए इसका उपयोग कर सकते हैं</a:t>
            </a:r>
            <a:r>
              <a:rPr lang="hi-IN" sz="2200" dirty="0" smtClean="0"/>
              <a:t>।</a:t>
            </a:r>
            <a:endParaRPr lang="en-IN" sz="2200" dirty="0" smtClean="0"/>
          </a:p>
          <a:p>
            <a:pPr>
              <a:buNone/>
            </a:pPr>
            <a:endParaRPr lang="hi-IN" sz="2200" dirty="0" smtClean="0"/>
          </a:p>
          <a:p>
            <a:pPr>
              <a:buNone/>
            </a:pPr>
            <a:endParaRPr lang="en-IN"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62500" lnSpcReduction="20000"/>
          </a:bodyPr>
          <a:lstStyle/>
          <a:p>
            <a:pPr>
              <a:buNone/>
            </a:pPr>
            <a:r>
              <a:rPr lang="en-IN" sz="4000" b="1" dirty="0" err="1" smtClean="0"/>
              <a:t>FileZilla</a:t>
            </a:r>
            <a:r>
              <a:rPr lang="en-IN" sz="4000" b="1" dirty="0" smtClean="0"/>
              <a:t> </a:t>
            </a:r>
            <a:r>
              <a:rPr lang="hi-IN" sz="4000" b="1" dirty="0" smtClean="0"/>
              <a:t>के माध्यम से अपने वेब सर्वर से कनेक्ट करने के लिए, इन चरणों का पालन करें:</a:t>
            </a:r>
            <a:endParaRPr lang="hi-IN" sz="4000" dirty="0" smtClean="0"/>
          </a:p>
          <a:p>
            <a:r>
              <a:rPr lang="en-IN" sz="3400" dirty="0" err="1" smtClean="0"/>
              <a:t>FileZilla</a:t>
            </a:r>
            <a:r>
              <a:rPr lang="en-IN" sz="3400" dirty="0" smtClean="0"/>
              <a:t> install </a:t>
            </a:r>
            <a:r>
              <a:rPr lang="hi-IN" sz="3400" dirty="0" smtClean="0"/>
              <a:t>करें और इसे </a:t>
            </a:r>
            <a:r>
              <a:rPr lang="en-IN" sz="3400" dirty="0" smtClean="0"/>
              <a:t>open </a:t>
            </a:r>
            <a:r>
              <a:rPr lang="hi-IN" sz="3400" dirty="0" smtClean="0"/>
              <a:t>करें|</a:t>
            </a:r>
          </a:p>
          <a:p>
            <a:r>
              <a:rPr lang="en-IN" sz="3400" dirty="0" smtClean="0"/>
              <a:t>File menu </a:t>
            </a:r>
            <a:r>
              <a:rPr lang="hi-IN" sz="3400" dirty="0" smtClean="0"/>
              <a:t>से, </a:t>
            </a:r>
            <a:r>
              <a:rPr lang="en-IN" sz="3400" dirty="0" smtClean="0"/>
              <a:t>site manager </a:t>
            </a:r>
            <a:r>
              <a:rPr lang="hi-IN" sz="3400" dirty="0" smtClean="0"/>
              <a:t>चुनें|</a:t>
            </a:r>
          </a:p>
          <a:p>
            <a:r>
              <a:rPr lang="en-IN" sz="3400" dirty="0" smtClean="0"/>
              <a:t>New site </a:t>
            </a:r>
            <a:r>
              <a:rPr lang="hi-IN" sz="3400" dirty="0" smtClean="0"/>
              <a:t>पर क्लिक करें|</a:t>
            </a:r>
          </a:p>
          <a:p>
            <a:r>
              <a:rPr lang="hi-IN" sz="3400" dirty="0" smtClean="0"/>
              <a:t>नई साइट को नाम दें – जैसे कि आपका वास्तविक डोमेन नाम</a:t>
            </a:r>
          </a:p>
          <a:p>
            <a:r>
              <a:rPr lang="hi-IN" sz="3400" dirty="0" smtClean="0"/>
              <a:t>एफ़टीपी पते के रूप में अपनी वेबसाइट का </a:t>
            </a:r>
            <a:r>
              <a:rPr lang="en-IN" sz="3400" dirty="0" smtClean="0"/>
              <a:t>IP address </a:t>
            </a:r>
            <a:r>
              <a:rPr lang="hi-IN" sz="3400" dirty="0" smtClean="0"/>
              <a:t>दर्ज करें|</a:t>
            </a:r>
          </a:p>
          <a:p>
            <a:r>
              <a:rPr lang="hi-IN" sz="3400" dirty="0" smtClean="0"/>
              <a:t>आपके </a:t>
            </a:r>
            <a:r>
              <a:rPr lang="en-IN" sz="3400" dirty="0" smtClean="0"/>
              <a:t>Welcome </a:t>
            </a:r>
            <a:r>
              <a:rPr lang="hi-IN" sz="3400" dirty="0" smtClean="0"/>
              <a:t>मेल में प्राप्त </a:t>
            </a:r>
            <a:r>
              <a:rPr lang="en-IN" sz="3400" dirty="0" smtClean="0"/>
              <a:t>username </a:t>
            </a:r>
            <a:r>
              <a:rPr lang="hi-IN" sz="3400" dirty="0" smtClean="0"/>
              <a:t>और </a:t>
            </a:r>
            <a:r>
              <a:rPr lang="en-IN" sz="3400" dirty="0" smtClean="0"/>
              <a:t>password </a:t>
            </a:r>
            <a:r>
              <a:rPr lang="hi-IN" sz="3400" dirty="0" smtClean="0"/>
              <a:t>दर्ज करें|</a:t>
            </a:r>
          </a:p>
          <a:p>
            <a:r>
              <a:rPr lang="hi-IN" sz="3400" dirty="0" smtClean="0"/>
              <a:t>पोर्ट को 21 पर सेट करें (</a:t>
            </a:r>
            <a:r>
              <a:rPr lang="en-IN" sz="3400" dirty="0" smtClean="0"/>
              <a:t>FTP </a:t>
            </a:r>
            <a:r>
              <a:rPr lang="hi-IN" sz="3400" dirty="0" smtClean="0"/>
              <a:t>हमेशा पोर्ट 21 पर चलता है)</a:t>
            </a:r>
          </a:p>
          <a:p>
            <a:r>
              <a:rPr lang="hi-IN" sz="3400" dirty="0" smtClean="0"/>
              <a:t>कनेक्ट पर क्लिक करें|</a:t>
            </a:r>
          </a:p>
          <a:p>
            <a:pPr>
              <a:buNone/>
            </a:pPr>
            <a:endParaRPr lang="en-IN"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IN" dirty="0" smtClean="0">
                <a:hlinkClick r:id="rId2"/>
              </a:rPr>
              <a:t>https://</a:t>
            </a:r>
            <a:r>
              <a:rPr lang="en-IN" dirty="0" smtClean="0">
                <a:hlinkClick r:id="rId2"/>
              </a:rPr>
              <a:t>in.godaddy.com/domains/domain-name-search</a:t>
            </a:r>
            <a:endParaRPr lang="en-IN" dirty="0" smtClean="0"/>
          </a:p>
          <a:p>
            <a:pPr>
              <a:buNone/>
            </a:pPr>
            <a:r>
              <a:rPr lang="en-IN" dirty="0" smtClean="0"/>
              <a:t> </a:t>
            </a:r>
            <a:r>
              <a:rPr lang="en-IN" dirty="0" smtClean="0"/>
              <a:t>  copy past this link for domain registration and web hosting</a:t>
            </a:r>
            <a:endParaRPr lang="en-IN"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FTP </a:t>
            </a:r>
            <a:r>
              <a:rPr lang="hi-IN" dirty="0" smtClean="0"/>
              <a:t>कमांड्स (</a:t>
            </a:r>
            <a:r>
              <a:rPr lang="en-IN" dirty="0" smtClean="0"/>
              <a:t>FTP Commands)</a:t>
            </a:r>
            <a:br>
              <a:rPr lang="en-IN" dirty="0" smtClean="0"/>
            </a:br>
            <a:endParaRPr lang="en-IN" dirty="0"/>
          </a:p>
        </p:txBody>
      </p:sp>
      <p:sp>
        <p:nvSpPr>
          <p:cNvPr id="3" name="Content Placeholder 2"/>
          <p:cNvSpPr>
            <a:spLocks noGrp="1"/>
          </p:cNvSpPr>
          <p:nvPr>
            <p:ph idx="1"/>
          </p:nvPr>
        </p:nvSpPr>
        <p:spPr>
          <a:xfrm>
            <a:off x="457200" y="1124744"/>
            <a:ext cx="8229600" cy="5472608"/>
          </a:xfrm>
        </p:spPr>
        <p:txBody>
          <a:bodyPr>
            <a:normAutofit/>
          </a:bodyPr>
          <a:lstStyle/>
          <a:p>
            <a:r>
              <a:rPr lang="hi-IN" sz="2200" dirty="0" smtClean="0"/>
              <a:t>एफ़टीपी (</a:t>
            </a:r>
            <a:r>
              <a:rPr lang="en-IN" sz="2200" dirty="0" smtClean="0"/>
              <a:t>file transfer program) </a:t>
            </a:r>
            <a:r>
              <a:rPr lang="hi-IN" sz="2200" dirty="0" smtClean="0"/>
              <a:t>यूटिलिटी का उपयोग फाइल ट्रांसफर प्रोटोकॉल का उपयोग करके लोकल मशीन और रिमोट नेटवर्क मशीन के बीच फ़ाइलों को ट्रान्सफर करने के लिए किया जाता है। सरल शब्दों में यह दो कंप्यूटरों के बीच फाइलों को ट्रान्सफर / कॉपी करता है। आप </a:t>
            </a:r>
            <a:r>
              <a:rPr lang="en-IN" sz="2200" dirty="0" smtClean="0"/>
              <a:t>FTP </a:t>
            </a:r>
            <a:r>
              <a:rPr lang="hi-IN" sz="2200" dirty="0" smtClean="0"/>
              <a:t>का उपयोग करके विंडोज़ ऑपरेटिंग सिस्टम की तरह यूनिक्स सिस्टम और गैर-यूनिक्स सिस्टम के बीच फ़ाइलों को ट्रान्सफर कर सकते हैं।</a:t>
            </a:r>
          </a:p>
          <a:p>
            <a:r>
              <a:rPr lang="hi-IN" sz="2200" dirty="0" smtClean="0"/>
              <a:t>एफ़टीपी एक मानक नेटवर्क प्रोटोकॉल है जिसका उपयोग निजी नेटवर्क पर या इंटरनेट के माध्यम से कंप्यूटर के बीच फ़ाइलों का आदान-प्रदान करने के लिए किया जाता है</a:t>
            </a:r>
            <a:r>
              <a:rPr lang="hi-IN" sz="2200" dirty="0" smtClean="0"/>
              <a:t>।</a:t>
            </a:r>
            <a:endParaRPr lang="en-IN" sz="2200" dirty="0" smtClean="0"/>
          </a:p>
          <a:p>
            <a:r>
              <a:rPr lang="hi-IN" sz="2400" b="1" dirty="0" smtClean="0"/>
              <a:t>एफ़टीपी आमतौर पर एक्सेस करने के तीन तरीके हैं:</a:t>
            </a:r>
            <a:endParaRPr lang="hi-IN" sz="2400" dirty="0" smtClean="0"/>
          </a:p>
          <a:p>
            <a:r>
              <a:rPr lang="en-IN" sz="2400" dirty="0" smtClean="0"/>
              <a:t>Command-line FTP client.</a:t>
            </a:r>
          </a:p>
          <a:p>
            <a:r>
              <a:rPr lang="en-IN" sz="2400" dirty="0" smtClean="0"/>
              <a:t>Web browser.</a:t>
            </a:r>
          </a:p>
          <a:p>
            <a:r>
              <a:rPr lang="en-IN" sz="2400" dirty="0" smtClean="0"/>
              <a:t>Graphical FTP clients.</a:t>
            </a:r>
          </a:p>
          <a:p>
            <a:pPr>
              <a:buNone/>
            </a:pPr>
            <a:endParaRPr lang="hi-IN" sz="2200" dirty="0" smtClean="0"/>
          </a:p>
          <a:p>
            <a:pPr>
              <a:buNone/>
            </a:pPr>
            <a:endParaRPr lang="en-IN"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sz="3100" dirty="0" smtClean="0"/>
              <a:t>एफ़टीपी कमांड उदाहरण (</a:t>
            </a:r>
            <a:r>
              <a:rPr lang="en-IN" sz="3100" dirty="0" smtClean="0"/>
              <a:t>FTP Command Examples)</a:t>
            </a:r>
            <a:r>
              <a:rPr lang="en-IN" dirty="0" smtClean="0"/>
              <a:t/>
            </a:r>
            <a:br>
              <a:rPr lang="en-IN" dirty="0" smtClean="0"/>
            </a:br>
            <a:endParaRPr lang="en-IN" dirty="0"/>
          </a:p>
        </p:txBody>
      </p:sp>
      <p:sp>
        <p:nvSpPr>
          <p:cNvPr id="3" name="Content Placeholder 2"/>
          <p:cNvSpPr>
            <a:spLocks noGrp="1"/>
          </p:cNvSpPr>
          <p:nvPr>
            <p:ph idx="1"/>
          </p:nvPr>
        </p:nvSpPr>
        <p:spPr>
          <a:xfrm>
            <a:off x="457200" y="1124744"/>
            <a:ext cx="8229600" cy="5001419"/>
          </a:xfrm>
        </p:spPr>
        <p:txBody>
          <a:bodyPr>
            <a:normAutofit fontScale="92500" lnSpcReduction="20000"/>
          </a:bodyPr>
          <a:lstStyle/>
          <a:p>
            <a:pPr>
              <a:buNone/>
            </a:pPr>
            <a:r>
              <a:rPr lang="hi-IN" dirty="0" smtClean="0"/>
              <a:t>रिमोट होस्ट से कनेक्ट करना</a:t>
            </a:r>
          </a:p>
          <a:p>
            <a:pPr>
              <a:buNone/>
            </a:pPr>
            <a:r>
              <a:rPr lang="hi-IN" sz="2800" dirty="0" smtClean="0"/>
              <a:t>पहले आपको किसी भी ऑपरेशन को करने से पहले एक रिमोट होस्ट से कनेक्ट करना होगा। रिमोट होस्ट से कनेक्ट करने के लिए आप निम्न विधियों में से किसी एक का उपयोग कर सकते हैं। पहला तरीका है</a:t>
            </a:r>
          </a:p>
          <a:p>
            <a:pPr>
              <a:buNone/>
            </a:pPr>
            <a:r>
              <a:rPr lang="en-IN" sz="2800" i="1" dirty="0" smtClean="0"/>
              <a:t>ftp remote-server-name</a:t>
            </a:r>
            <a:br>
              <a:rPr lang="en-IN" sz="2800" i="1" dirty="0" smtClean="0"/>
            </a:br>
            <a:r>
              <a:rPr lang="en-IN" sz="2800" i="1" dirty="0" smtClean="0"/>
              <a:t>Connected to remote-server-name</a:t>
            </a:r>
            <a:br>
              <a:rPr lang="en-IN" sz="2800" i="1" dirty="0" smtClean="0"/>
            </a:br>
            <a:r>
              <a:rPr lang="en-IN" sz="2800" i="1" dirty="0" smtClean="0"/>
              <a:t>User-Name:</a:t>
            </a:r>
            <a:br>
              <a:rPr lang="en-IN" sz="2800" i="1" dirty="0" smtClean="0"/>
            </a:br>
            <a:r>
              <a:rPr lang="en-IN" sz="2800" i="1" dirty="0" smtClean="0"/>
              <a:t>Password:</a:t>
            </a:r>
            <a:br>
              <a:rPr lang="en-IN" sz="2800" i="1" dirty="0" smtClean="0"/>
            </a:br>
            <a:r>
              <a:rPr lang="en-IN" sz="2800" i="1" dirty="0" smtClean="0"/>
              <a:t>ftp&gt;</a:t>
            </a:r>
          </a:p>
          <a:p>
            <a:pPr>
              <a:buNone/>
            </a:pPr>
            <a:r>
              <a:rPr lang="hi-IN" sz="2800" dirty="0" smtClean="0"/>
              <a:t>एक बार जब </a:t>
            </a:r>
            <a:r>
              <a:rPr lang="en-IN" sz="2800" dirty="0" smtClean="0"/>
              <a:t>FTP </a:t>
            </a:r>
            <a:r>
              <a:rPr lang="hi-IN" sz="2800" dirty="0" smtClean="0"/>
              <a:t>रिमोट सर्वर नाम से जुड़ जाता है, तो यह आपको यूजर नाम और पासवर्ड दर्ज करने के लिए संकेत देगा। सफल लॉगिन के बाद, आपका टर्मिनल या प्रॉम्प्ट “</a:t>
            </a:r>
            <a:r>
              <a:rPr lang="en-IN" sz="2800" dirty="0" smtClean="0"/>
              <a:t>ftp&gt;” </a:t>
            </a:r>
            <a:r>
              <a:rPr lang="hi-IN" sz="2800" dirty="0" smtClean="0"/>
              <a:t>में बदल जाता है।</a:t>
            </a:r>
          </a:p>
          <a:p>
            <a:pPr>
              <a:buNone/>
            </a:pPr>
            <a:endParaRPr lang="en-IN"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i="1" dirty="0" smtClean="0"/>
              <a:t/>
            </a:r>
            <a:br>
              <a:rPr lang="en-IN" i="1" dirty="0" smtClean="0"/>
            </a:br>
            <a:endParaRPr lang="en-IN" dirty="0"/>
          </a:p>
        </p:txBody>
      </p:sp>
      <p:sp>
        <p:nvSpPr>
          <p:cNvPr id="3" name="Content Placeholder 2"/>
          <p:cNvSpPr>
            <a:spLocks noGrp="1"/>
          </p:cNvSpPr>
          <p:nvPr>
            <p:ph idx="1"/>
          </p:nvPr>
        </p:nvSpPr>
        <p:spPr>
          <a:xfrm>
            <a:off x="457200" y="332656"/>
            <a:ext cx="8229600" cy="5793507"/>
          </a:xfrm>
        </p:spPr>
        <p:txBody>
          <a:bodyPr>
            <a:normAutofit/>
          </a:bodyPr>
          <a:lstStyle/>
          <a:p>
            <a:r>
              <a:rPr lang="hi-IN" sz="2400" b="1" dirty="0" smtClean="0"/>
              <a:t>रिमोट मशीन से लोकल मशीन में फाइल कॉपी करें।</a:t>
            </a:r>
            <a:r>
              <a:rPr lang="hi-IN" sz="2400" dirty="0" smtClean="0"/>
              <a:t/>
            </a:r>
            <a:br>
              <a:rPr lang="hi-IN" sz="2400" dirty="0" smtClean="0"/>
            </a:br>
            <a:r>
              <a:rPr lang="hi-IN" sz="2400" dirty="0" smtClean="0"/>
              <a:t>रिमोट सिस्टम से फाइल को लोकल सिस्टम में डाउनलोड या ट्रांसफर करने के लिए </a:t>
            </a:r>
            <a:r>
              <a:rPr lang="en-IN" sz="2400" dirty="0" smtClean="0"/>
              <a:t>get </a:t>
            </a:r>
            <a:r>
              <a:rPr lang="hi-IN" sz="2400" dirty="0" smtClean="0"/>
              <a:t>ऑप्शन का उपयोग किया जाता है।</a:t>
            </a:r>
            <a:br>
              <a:rPr lang="hi-IN" sz="2400" dirty="0" smtClean="0"/>
            </a:br>
            <a:r>
              <a:rPr lang="en-IN" sz="2400" i="1" dirty="0" smtClean="0"/>
              <a:t>ftp&gt; get </a:t>
            </a:r>
            <a:r>
              <a:rPr lang="en-IN" sz="2400" i="1" dirty="0" smtClean="0"/>
              <a:t>windows-</a:t>
            </a:r>
            <a:r>
              <a:rPr lang="en-IN" sz="2400" i="1" dirty="0" err="1" smtClean="0"/>
              <a:t>cleveland.bat</a:t>
            </a:r>
            <a:endParaRPr lang="en-IN" sz="2400" i="1" dirty="0" smtClean="0"/>
          </a:p>
          <a:p>
            <a:pPr>
              <a:buNone/>
            </a:pPr>
            <a:endParaRPr lang="en-IN" sz="2400" i="1" dirty="0" smtClean="0"/>
          </a:p>
          <a:p>
            <a:r>
              <a:rPr lang="hi-IN" sz="2400" b="1" dirty="0" smtClean="0"/>
              <a:t>रिमोट मशीन से लोकल मशीन में कई फाइलों को कॉपी करना।</a:t>
            </a:r>
          </a:p>
          <a:p>
            <a:pPr algn="just">
              <a:buNone/>
            </a:pPr>
            <a:r>
              <a:rPr lang="hi-IN" sz="2400" dirty="0" smtClean="0"/>
              <a:t>आप रिमोट होस्ट से लोकल होस्ट तक कई फ़ाइलों को ट्रान्सफर करने के लिए </a:t>
            </a:r>
            <a:r>
              <a:rPr lang="en-IN" sz="2400" dirty="0" err="1" smtClean="0"/>
              <a:t>mget</a:t>
            </a:r>
            <a:r>
              <a:rPr lang="en-IN" sz="2400" dirty="0" smtClean="0"/>
              <a:t> </a:t>
            </a:r>
            <a:r>
              <a:rPr lang="hi-IN" sz="2400" dirty="0" smtClean="0"/>
              <a:t>का उपयोग कर सकते हैं।</a:t>
            </a:r>
          </a:p>
          <a:p>
            <a:pPr algn="just">
              <a:buNone/>
            </a:pPr>
            <a:r>
              <a:rPr lang="en-IN" sz="2400" i="1" dirty="0" smtClean="0"/>
              <a:t>ftp&gt; </a:t>
            </a:r>
            <a:r>
              <a:rPr lang="en-IN" sz="2400" i="1" dirty="0" err="1" smtClean="0"/>
              <a:t>mget</a:t>
            </a:r>
            <a:r>
              <a:rPr lang="en-IN" sz="2400" i="1" dirty="0" smtClean="0"/>
              <a:t> * .</a:t>
            </a:r>
            <a:r>
              <a:rPr lang="en-IN" sz="2400" i="1" dirty="0" err="1" smtClean="0"/>
              <a:t>png</a:t>
            </a:r>
            <a:endParaRPr lang="en-IN" sz="2400" i="1" dirty="0" smtClean="0"/>
          </a:p>
          <a:p>
            <a:pPr algn="just">
              <a:buNone/>
            </a:pPr>
            <a:r>
              <a:rPr lang="hi-IN" sz="2400" dirty="0" smtClean="0"/>
              <a:t>यह सभी </a:t>
            </a:r>
            <a:r>
              <a:rPr lang="en-IN" sz="2400" dirty="0" err="1" smtClean="0"/>
              <a:t>png</a:t>
            </a:r>
            <a:r>
              <a:rPr lang="en-IN" sz="2400" dirty="0" smtClean="0"/>
              <a:t> </a:t>
            </a:r>
            <a:r>
              <a:rPr lang="hi-IN" sz="2400" dirty="0" smtClean="0"/>
              <a:t>इमेजेस को लोकल मशीन में डाउनलोड करेगा।</a:t>
            </a:r>
          </a:p>
          <a:p>
            <a:pPr>
              <a:buNone/>
            </a:pPr>
            <a:endParaRPr lang="en-IN" sz="2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hi-IN" sz="3100" b="1" dirty="0" smtClean="0"/>
              <a:t>लोकल सर्वर से रिमोट सर्वर पर फ़ाइल ट्रान्सफर करना</a:t>
            </a:r>
          </a:p>
          <a:p>
            <a:pPr>
              <a:buNone/>
            </a:pPr>
            <a:r>
              <a:rPr lang="en-IN" sz="3100" dirty="0" smtClean="0"/>
              <a:t>Put </a:t>
            </a:r>
            <a:r>
              <a:rPr lang="hi-IN" sz="3100" dirty="0" smtClean="0"/>
              <a:t>विकल्प का उपयोग लोकल होस्ट से रिमोट होस्ट तक फ़ाइल को कॉपी करने के लिए किया जाता है।</a:t>
            </a:r>
          </a:p>
          <a:p>
            <a:pPr>
              <a:buNone/>
            </a:pPr>
            <a:r>
              <a:rPr lang="en-IN" sz="3100" b="1" i="1" dirty="0" smtClean="0"/>
              <a:t>ftp&gt; put </a:t>
            </a:r>
            <a:r>
              <a:rPr lang="en-IN" sz="3100" b="1" i="1" dirty="0" err="1" smtClean="0"/>
              <a:t>linux-virtual-server.rpm</a:t>
            </a:r>
            <a:endParaRPr lang="en-IN" sz="3100" b="1" i="1" dirty="0" smtClean="0"/>
          </a:p>
          <a:p>
            <a:pPr>
              <a:buNone/>
            </a:pPr>
            <a:r>
              <a:rPr lang="hi-IN" sz="3100" dirty="0" smtClean="0"/>
              <a:t>यह कमांड रिमोट मशीन में </a:t>
            </a:r>
            <a:r>
              <a:rPr lang="en-IN" sz="3100" dirty="0" smtClean="0"/>
              <a:t>rpm </a:t>
            </a:r>
            <a:r>
              <a:rPr lang="hi-IN" sz="3100" dirty="0" smtClean="0"/>
              <a:t>फाइल डालता है</a:t>
            </a:r>
            <a:r>
              <a:rPr lang="hi-IN" sz="3100" dirty="0" smtClean="0"/>
              <a:t>।</a:t>
            </a:r>
            <a:endParaRPr lang="en-IN" sz="3100" dirty="0" smtClean="0"/>
          </a:p>
          <a:p>
            <a:pPr>
              <a:buNone/>
            </a:pPr>
            <a:endParaRPr lang="hi-IN" sz="3100" dirty="0" smtClean="0"/>
          </a:p>
          <a:p>
            <a:r>
              <a:rPr lang="hi-IN" sz="3100" b="1" dirty="0" smtClean="0"/>
              <a:t>रिमोट सर्वर पर कई फ़ाइलों को ट्रान्सफर करना</a:t>
            </a:r>
            <a:r>
              <a:rPr lang="hi-IN" sz="3100" dirty="0" smtClean="0"/>
              <a:t>।</a:t>
            </a:r>
          </a:p>
          <a:p>
            <a:pPr>
              <a:buNone/>
            </a:pPr>
            <a:r>
              <a:rPr lang="hi-IN" sz="3100" dirty="0" smtClean="0"/>
              <a:t>आप लोकल सिस्टम से रिमोट सिस्टम में एक से अधिक फ़ाइल ट्रान्सफर करने के लिए </a:t>
            </a:r>
            <a:r>
              <a:rPr lang="en-IN" sz="3100" dirty="0" err="1" smtClean="0"/>
              <a:t>mput</a:t>
            </a:r>
            <a:r>
              <a:rPr lang="en-IN" sz="3100" dirty="0" smtClean="0"/>
              <a:t> </a:t>
            </a:r>
            <a:r>
              <a:rPr lang="hi-IN" sz="3100" dirty="0" smtClean="0"/>
              <a:t>विकल्प का उपयोग कर सकते हैं।</a:t>
            </a:r>
          </a:p>
          <a:p>
            <a:pPr>
              <a:buNone/>
            </a:pPr>
            <a:r>
              <a:rPr lang="en-IN" sz="3100" b="1" i="1" dirty="0" smtClean="0"/>
              <a:t>ftp&gt; put * .rpm</a:t>
            </a:r>
          </a:p>
          <a:p>
            <a:pPr>
              <a:buNone/>
            </a:pPr>
            <a:r>
              <a:rPr lang="en-IN" dirty="0" smtClean="0"/>
              <a:t/>
            </a:r>
            <a:br>
              <a:rPr lang="en-IN" dirty="0" smtClean="0"/>
            </a:br>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2639</TotalTime>
  <Words>6189</Words>
  <Application>Microsoft Office PowerPoint</Application>
  <PresentationFormat>On-screen Show (4:3)</PresentationFormat>
  <Paragraphs>567</Paragraphs>
  <Slides>108</Slides>
  <Notes>0</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Office Theme</vt:lpstr>
      <vt:lpstr>SUYASH COMPUTER EDUCATION WEB DESIGNING </vt:lpstr>
      <vt:lpstr>Unit 1 </vt:lpstr>
      <vt:lpstr>INTRODUCTION TO HTTP</vt:lpstr>
      <vt:lpstr>Slide 4</vt:lpstr>
      <vt:lpstr>HTML </vt:lpstr>
      <vt:lpstr>Html basic tags</vt:lpstr>
      <vt:lpstr>Slide 7</vt:lpstr>
      <vt:lpstr>Modifying and formatting text tags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HTML में हाइपरलिंक का प्रयोग कैसे करें (How to use Hyperlink in HTML) </vt:lpstr>
      <vt:lpstr>Slide 23</vt:lpstr>
      <vt:lpstr>Slide 24</vt:lpstr>
      <vt:lpstr>IMAGE TAG IN HTML </vt:lpstr>
      <vt:lpstr>Slide 26</vt:lpstr>
      <vt:lpstr>Slide 27</vt:lpstr>
      <vt:lpstr>Slide 28</vt:lpstr>
      <vt:lpstr>TABLE TAG IN HTML </vt:lpstr>
      <vt:lpstr>Slide 30</vt:lpstr>
      <vt:lpstr>Slide 31</vt:lpstr>
      <vt:lpstr>Slide 32</vt:lpstr>
      <vt:lpstr>Slide 33</vt:lpstr>
      <vt:lpstr>HTML में फ्रेम का प्रयोग कैसे करें </vt:lpstr>
      <vt:lpstr>Slide 35</vt:lpstr>
      <vt:lpstr>Slide 36</vt:lpstr>
      <vt:lpstr>Slide 37</vt:lpstr>
      <vt:lpstr>Slide 38</vt:lpstr>
      <vt:lpstr>Slide 39</vt:lpstr>
      <vt:lpstr>Slide 40</vt:lpstr>
      <vt:lpstr>Unit 2</vt:lpstr>
      <vt:lpstr>  Introduction to CSS </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Navigation link in css</vt:lpstr>
      <vt:lpstr>Creating effects in css</vt:lpstr>
      <vt:lpstr>Slide 58</vt:lpstr>
      <vt:lpstr>Slide 59</vt:lpstr>
      <vt:lpstr>Slide 60</vt:lpstr>
      <vt:lpstr>Slide 61</vt:lpstr>
      <vt:lpstr>JAVASCRIPT</vt:lpstr>
      <vt:lpstr>Slide 63</vt:lpstr>
      <vt:lpstr>Slide 64</vt:lpstr>
      <vt:lpstr>Slide 65</vt:lpstr>
      <vt:lpstr>Slide 66</vt:lpstr>
      <vt:lpstr>Slide 67</vt:lpstr>
      <vt:lpstr>Slide 68</vt:lpstr>
      <vt:lpstr>Slide 69</vt:lpstr>
      <vt:lpstr>Slide 70</vt:lpstr>
      <vt:lpstr>Slide 71</vt:lpstr>
      <vt:lpstr>Unit 3</vt:lpstr>
      <vt:lpstr>Slide 73</vt:lpstr>
      <vt:lpstr>  Introduction to WYSIWYG HTML editor (WYSIWYG HTML editor का परिचय)</vt:lpstr>
      <vt:lpstr>Slide 75</vt:lpstr>
      <vt:lpstr>Slide 76</vt:lpstr>
      <vt:lpstr>Slide 77</vt:lpstr>
      <vt:lpstr>Slide 78</vt:lpstr>
      <vt:lpstr>Unit 4</vt:lpstr>
      <vt:lpstr>Slide 80</vt:lpstr>
      <vt:lpstr>Slide 81</vt:lpstr>
      <vt:lpstr>Creating website with frames</vt:lpstr>
      <vt:lpstr>Unit 5</vt:lpstr>
      <vt:lpstr>वेब होस्टिंग क्या हैं? (What is Web Hosting?) </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वेबसाइट होस्ट करने के स्टेप- </vt:lpstr>
      <vt:lpstr>Slide 98</vt:lpstr>
      <vt:lpstr>Slide 99</vt:lpstr>
      <vt:lpstr>Slide 100</vt:lpstr>
      <vt:lpstr>Slide 101</vt:lpstr>
      <vt:lpstr>Slide 102</vt:lpstr>
      <vt:lpstr>Slide 103</vt:lpstr>
      <vt:lpstr>Slide 104</vt:lpstr>
      <vt:lpstr>FTP कमांड्स (FTP Commands) </vt:lpstr>
      <vt:lpstr>एफ़टीपी कमांड उदाहरण (FTP Command Examples) </vt:lpstr>
      <vt:lpstr> </vt:lpstr>
      <vt:lpstr>Slide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suyash saxena</dc:creator>
  <cp:lastModifiedBy>suyash saxena</cp:lastModifiedBy>
  <cp:revision>132</cp:revision>
  <dcterms:created xsi:type="dcterms:W3CDTF">2020-04-25T07:54:56Z</dcterms:created>
  <dcterms:modified xsi:type="dcterms:W3CDTF">2020-04-28T09:12:07Z</dcterms:modified>
</cp:coreProperties>
</file>